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6"/>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Lst>
  <p:sldSz cx="9144000" cy="6858000" type="screen4x3"/>
  <p:notesSz cx="7315200" cy="96012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60"/>
      </p:cViewPr>
      <p:guideLst>
        <p:guide orient="horz" pos="218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Calibri"/>
                <a:ea typeface="Calibri"/>
                <a:cs typeface="Calibri"/>
                <a:sym typeface="Calibri"/>
              </a:rPr>
              <a:t>‹Nº›</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8c9d0f452_0_1059: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196" name="Google Shape;196;g358c9d0f452_0_105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c448f44b8_0_275: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98" name="Google Shape;298;g35c448f44b8_0_27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c448f44b8_0_26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310" name="Google Shape;310;g35c448f44b8_0_26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c448f44b8_0_286: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320" name="Google Shape;320;g35c448f44b8_0_28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c448f44b8_0_318: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330" name="Google Shape;330;g35c448f44b8_0_31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8c9d0f452_0_1352: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340" name="Google Shape;340;g358c9d0f452_0_135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c448f44b8_0_68: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02" name="Google Shape;202;g35c448f44b8_0_6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c448f44b8_0_0: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20" name="Google Shape;220;g35c448f44b8_0_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c448f44b8_0_141: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35" name="Google Shape;235;g35c448f44b8_0_14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c448f44b8_0_169: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48" name="Google Shape;248;g35c448f44b8_0_16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c448f44b8_0_185: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60" name="Google Shape;260;g35c448f44b8_0_18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c448f44b8_0_197: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68" name="Google Shape;268;g35c448f44b8_0_19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c448f44b8_0_344: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5c448f44b8_0_34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c448f44b8_0_238: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287" name="Google Shape;287;g35c448f44b8_0_23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FE4A8D-B02C-4D62-80DD-0DD925E542B5}"/>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0274332D-046A-477B-B745-DA2064932A4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F1695975-0502-48B7-B757-126B42014B7A}"/>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8DF2D25D-95DB-4C32-A02B-150E09D690C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DB94F75-9FD1-4A02-B542-4261DD471C2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76809238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3E986-9E59-42D2-B48F-29BCA3B71B3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5B9D7AE-E42C-4953-BA6C-9D47B84872F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A37BD4F-9BEC-4F5D-B37B-5E30931B1A8B}"/>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A49EE0FA-7B3F-4F74-B739-E88DD6E1017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148DD4-287F-445D-BFFD-F485DA2A96D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57189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F7770CE-5CC9-43CF-AC62-72B2B45DA6DC}"/>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9CA72E4-2B58-46BA-8A69-DDF3F3DB121E}"/>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D78DDA8-978E-4235-8CA5-42B80C3823FB}"/>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48E982D4-115A-4E10-881B-A94AF69EB20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FF6E77B-B958-428B-B5FB-3206C78A47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01536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IMPI" type="title">
  <p:cSld name="IIMPI">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286687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7944C-F7DB-47DE-A287-BDCF5A1E8E9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EE4A135-2DF7-4795-9B90-029C7004D13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C25BEF7-8417-4ABC-B588-B6FDF95A5934}"/>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340561A0-2326-4FDF-93DA-1F14ADB241D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024FD71-A6EF-4755-A11B-AC437F81A7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7723641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B91E4-5854-42E6-BA22-07C3B37ECD68}"/>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5296DC9-CE3F-4A55-A745-B7784CCFDC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B41795F-1200-4210-AD6C-2E625D72B8C7}"/>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F590A688-6F66-45BB-BEB9-DA83FDEAEAF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CDC943F-4630-4FD7-A722-52CB3D5948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0583374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2ACA8-E95A-4B77-A74D-7094AB56435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9CD2AD4-EC64-40F6-94A8-C52B81C105BB}"/>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EC02B78-7424-45D7-BF96-58A62B423E62}"/>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BB1A033-12C8-4C6B-A2A5-79ECCB27C974}"/>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FA242F36-0D82-4490-A0D4-44EA6C46605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FA54995-E79F-44C0-8F09-CDE40BBD17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389958086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487E26-1157-4761-8A2A-53EB65F5DA5B}"/>
              </a:ext>
            </a:extLst>
          </p:cNvPr>
          <p:cNvSpPr>
            <a:spLocks noGrp="1"/>
          </p:cNvSpPr>
          <p:nvPr>
            <p:ph type="title"/>
          </p:nvPr>
        </p:nvSpPr>
        <p:spPr>
          <a:xfrm>
            <a:off x="629841" y="365126"/>
            <a:ext cx="78867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E087227-C407-4FBD-9FCE-7D196D42877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1B6465A-BC4B-4734-BF03-A03C0D57A535}"/>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867DC83-FDCD-4B71-98F5-8BB9F76CBFB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A2FA103-12AC-4D75-9BC1-0DEFAED5535D}"/>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F7EAAF58-6022-4409-BEB7-0A3B63EDB48C}"/>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6C2DC0E4-3B56-47C6-8800-169CBC57BD79}"/>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AE7D4E7-B2AD-4F22-8FA1-15F0D7A1D8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220718480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A5577-9365-409A-BEDF-8E4DB9DB658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7EC45C24-A916-489A-89E0-58C91272D49F}"/>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9E067AEA-325F-43B5-9D33-EFE54BC87399}"/>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0DD0BD0-A4B8-401B-8A0A-D0995CEC19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7343105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60603E5-D54F-4204-8727-AC77E33DF9E0}"/>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7B10F968-B928-4C3B-9F8A-A458C136065D}"/>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B9B2F074-1301-4CF8-90F7-194909ED28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428216882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BE43E-1461-45A1-B33F-28B25D9FD5EE}"/>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17365E0-F07D-41AD-860E-EF101C8063B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D541DDF4-5E56-4407-99A7-45C435DC9D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A0C0D3A-6EEA-4C47-9D25-4E0852B48C89}"/>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BE665226-149F-4E84-8223-AABF0CA1584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D49A8FE-8AA8-4451-A142-C8B6A97394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02581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59A3A-9C98-4332-A7F5-3426994ED330}"/>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16054A6B-CFC9-470B-8EBA-A13CA7C7206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a:extLst>
              <a:ext uri="{FF2B5EF4-FFF2-40B4-BE49-F238E27FC236}">
                <a16:creationId xmlns:a16="http://schemas.microsoft.com/office/drawing/2014/main" id="{9E9A4AE4-0FC9-4838-B363-8548986AD48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83A2A40-BC51-4BF9-ABE6-099E056C47F6}"/>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1AF0BC34-953C-4A6F-BCCE-93BBC80B142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DF9373F-5B08-49FD-9CB5-355177CD70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1611868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26B6031-0D40-4E87-8951-7B0981A8582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02C3277-F51B-4BBE-B665-2C00A0200EB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A738ADC-C5BC-4AAC-8C22-58F5964670A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5" name="Marcador de pie de página 4">
            <a:extLst>
              <a:ext uri="{FF2B5EF4-FFF2-40B4-BE49-F238E27FC236}">
                <a16:creationId xmlns:a16="http://schemas.microsoft.com/office/drawing/2014/main" id="{7A0616EE-A4E6-4D6E-8B15-FFF3EB23DF7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4936C98-E5ED-4C19-A3F3-6D67FCDBEFA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‹Nº›</a:t>
            </a:fld>
            <a:endParaRPr lang="en-US"/>
          </a:p>
        </p:txBody>
      </p:sp>
    </p:spTree>
    <p:extLst>
      <p:ext uri="{BB962C8B-B14F-4D97-AF65-F5344CB8AC3E}">
        <p14:creationId xmlns:p14="http://schemas.microsoft.com/office/powerpoint/2010/main" val="15547393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p:nvPr/>
        </p:nvSpPr>
        <p:spPr>
          <a:xfrm>
            <a:off x="302275" y="2480350"/>
            <a:ext cx="8539500" cy="138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a:solidFill>
                  <a:srgbClr val="3D85C6"/>
                </a:solidFill>
                <a:highlight>
                  <a:srgbClr val="FFFFFF"/>
                </a:highlight>
              </a:rPr>
              <a:t>Problema  - Transferencia de Calor 1D en una Aleta</a:t>
            </a:r>
            <a:endParaRPr sz="3600" b="1">
              <a:solidFill>
                <a:srgbClr val="3D85C6"/>
              </a:solidFill>
              <a:highlight>
                <a:srgbClr val="FFFFFF"/>
              </a:highlight>
            </a:endParaRPr>
          </a:p>
          <a:p>
            <a:pPr marL="0" marR="0" lvl="0" indent="0" algn="ctr" rtl="0">
              <a:lnSpc>
                <a:spcPct val="100000"/>
              </a:lnSpc>
              <a:spcBef>
                <a:spcPts val="0"/>
              </a:spcBef>
              <a:spcAft>
                <a:spcPts val="0"/>
              </a:spcAft>
              <a:buClr>
                <a:srgbClr val="000000"/>
              </a:buClr>
              <a:buSzPts val="3600"/>
              <a:buFont typeface="Arial"/>
              <a:buNone/>
            </a:pPr>
            <a:endParaRPr sz="3600" b="1">
              <a:solidFill>
                <a:srgbClr val="3D85C6"/>
              </a:solidFill>
              <a:highlight>
                <a:srgbClr val="FFFFFF"/>
              </a:highlight>
            </a:endParaRPr>
          </a:p>
        </p:txBody>
      </p:sp>
      <p:sp>
        <p:nvSpPr>
          <p:cNvPr id="199" name="Google Shape;199;p12"/>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1"/>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01" name="Google Shape;301;p21"/>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302" name="Google Shape;302;p21"/>
          <p:cNvSpPr txBox="1"/>
          <p:nvPr/>
        </p:nvSpPr>
        <p:spPr>
          <a:xfrm>
            <a:off x="446625" y="937900"/>
            <a:ext cx="8267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a:solidFill>
                  <a:srgbClr val="595959"/>
                </a:solidFill>
              </a:rPr>
              <a:t>Optimizador ADAM</a:t>
            </a:r>
            <a:endParaRPr sz="1500">
              <a:solidFill>
                <a:srgbClr val="595959"/>
              </a:solidFill>
            </a:endParaRPr>
          </a:p>
        </p:txBody>
      </p:sp>
      <p:pic>
        <p:nvPicPr>
          <p:cNvPr id="303" name="Google Shape;303;p21" title="Captura de pantalla 2025-05-26 a la(s) 12.50.45 p. m..png"/>
          <p:cNvPicPr preferRelativeResize="0"/>
          <p:nvPr/>
        </p:nvPicPr>
        <p:blipFill>
          <a:blip r:embed="rId3">
            <a:alphaModFix/>
          </a:blip>
          <a:stretch>
            <a:fillRect/>
          </a:stretch>
        </p:blipFill>
        <p:spPr>
          <a:xfrm>
            <a:off x="529175" y="3321550"/>
            <a:ext cx="4804129" cy="1582800"/>
          </a:xfrm>
          <a:prstGeom prst="rect">
            <a:avLst/>
          </a:prstGeom>
          <a:noFill/>
          <a:ln>
            <a:noFill/>
          </a:ln>
        </p:spPr>
      </p:pic>
      <p:pic>
        <p:nvPicPr>
          <p:cNvPr id="304" name="Google Shape;304;p21" title="Captura de pantalla 2025-05-26 a la(s) 12.51.09 p. m..png"/>
          <p:cNvPicPr preferRelativeResize="0"/>
          <p:nvPr/>
        </p:nvPicPr>
        <p:blipFill>
          <a:blip r:embed="rId4">
            <a:alphaModFix/>
          </a:blip>
          <a:stretch>
            <a:fillRect/>
          </a:stretch>
        </p:blipFill>
        <p:spPr>
          <a:xfrm>
            <a:off x="529177" y="4904350"/>
            <a:ext cx="3195673" cy="1582800"/>
          </a:xfrm>
          <a:prstGeom prst="rect">
            <a:avLst/>
          </a:prstGeom>
          <a:noFill/>
          <a:ln>
            <a:noFill/>
          </a:ln>
        </p:spPr>
      </p:pic>
      <p:sp>
        <p:nvSpPr>
          <p:cNvPr id="305" name="Google Shape;305;p21"/>
          <p:cNvSpPr/>
          <p:nvPr/>
        </p:nvSpPr>
        <p:spPr>
          <a:xfrm>
            <a:off x="529175" y="3238600"/>
            <a:ext cx="4956600" cy="1582800"/>
          </a:xfrm>
          <a:prstGeom prst="rect">
            <a:avLst/>
          </a:prstGeom>
          <a:noFill/>
          <a:ln w="19050" cap="flat" cmpd="sng">
            <a:solidFill>
              <a:srgbClr val="3367D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6" name="Google Shape;306;p21"/>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PINN</a:t>
            </a:r>
            <a:endParaRPr sz="1000" b="1">
              <a:solidFill>
                <a:srgbClr val="1155CC"/>
              </a:solidFill>
              <a:highlight>
                <a:schemeClr val="lt1"/>
              </a:highlight>
            </a:endParaRPr>
          </a:p>
        </p:txBody>
      </p:sp>
      <p:sp>
        <p:nvSpPr>
          <p:cNvPr id="307" name="Google Shape;307;p21"/>
          <p:cNvSpPr txBox="1"/>
          <p:nvPr/>
        </p:nvSpPr>
        <p:spPr>
          <a:xfrm>
            <a:off x="446625" y="1369000"/>
            <a:ext cx="8390400" cy="15828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000"/>
              </a:spcBef>
              <a:spcAft>
                <a:spcPts val="0"/>
              </a:spcAft>
              <a:buNone/>
            </a:pPr>
            <a:r>
              <a:rPr lang="en-US" sz="1500">
                <a:solidFill>
                  <a:srgbClr val="595959"/>
                </a:solidFill>
              </a:rPr>
              <a:t>Es un optimizador de primer orden, ya que se enfoca en seguir la tendencia del gradiente para encontrar un máximo o un mínimo. Combina las ventajas de dos métodos::</a:t>
            </a:r>
            <a:endParaRPr sz="1500">
              <a:solidFill>
                <a:srgbClr val="595959"/>
              </a:solidFill>
            </a:endParaRPr>
          </a:p>
          <a:p>
            <a:pPr marL="457200" marR="0" lvl="0" indent="-323850" algn="l" rtl="0">
              <a:lnSpc>
                <a:spcPct val="150000"/>
              </a:lnSpc>
              <a:spcBef>
                <a:spcPts val="1000"/>
              </a:spcBef>
              <a:spcAft>
                <a:spcPts val="0"/>
              </a:spcAft>
              <a:buClr>
                <a:srgbClr val="595959"/>
              </a:buClr>
              <a:buSzPts val="1500"/>
              <a:buChar char="●"/>
            </a:pPr>
            <a:r>
              <a:rPr lang="en-US" sz="1500">
                <a:solidFill>
                  <a:srgbClr val="595959"/>
                </a:solidFill>
              </a:rPr>
              <a:t>AdaGrad, que adapta la tasa de aprendizaje por parámetro.</a:t>
            </a:r>
            <a:endParaRPr sz="1500">
              <a:solidFill>
                <a:srgbClr val="595959"/>
              </a:solidFill>
            </a:endParaRPr>
          </a:p>
          <a:p>
            <a:pPr marL="457200" marR="0" lvl="0" indent="-323850" algn="l" rtl="0">
              <a:lnSpc>
                <a:spcPct val="150000"/>
              </a:lnSpc>
              <a:spcBef>
                <a:spcPts val="0"/>
              </a:spcBef>
              <a:spcAft>
                <a:spcPts val="0"/>
              </a:spcAft>
              <a:buClr>
                <a:srgbClr val="595959"/>
              </a:buClr>
              <a:buSzPts val="1500"/>
              <a:buChar char="●"/>
            </a:pPr>
            <a:r>
              <a:rPr lang="en-US" sz="1500">
                <a:solidFill>
                  <a:srgbClr val="595959"/>
                </a:solidFill>
              </a:rPr>
              <a:t>RMSProp, que utiliza una media móvil del cuadrado de los gradientes.</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2"/>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13" name="Google Shape;313;p22"/>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314" name="Google Shape;314;p22"/>
          <p:cNvSpPr txBox="1"/>
          <p:nvPr/>
        </p:nvSpPr>
        <p:spPr>
          <a:xfrm>
            <a:off x="420132" y="372600"/>
            <a:ext cx="8267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dirty="0" err="1">
                <a:solidFill>
                  <a:srgbClr val="595959"/>
                </a:solidFill>
              </a:rPr>
              <a:t>Optimizador</a:t>
            </a:r>
            <a:r>
              <a:rPr lang="en-US" sz="1600" b="1" dirty="0">
                <a:solidFill>
                  <a:srgbClr val="595959"/>
                </a:solidFill>
              </a:rPr>
              <a:t> ADAM</a:t>
            </a:r>
            <a:endParaRPr sz="1500" dirty="0">
              <a:solidFill>
                <a:srgbClr val="595959"/>
              </a:solidFill>
            </a:endParaRPr>
          </a:p>
        </p:txBody>
      </p:sp>
      <p:pic>
        <p:nvPicPr>
          <p:cNvPr id="315" name="Google Shape;315;p22" title="Captura de pantalla 2025-05-26 a la(s) 11.54.12 a. m..png"/>
          <p:cNvPicPr preferRelativeResize="0"/>
          <p:nvPr/>
        </p:nvPicPr>
        <p:blipFill>
          <a:blip r:embed="rId3">
            <a:alphaModFix/>
          </a:blip>
          <a:stretch>
            <a:fillRect/>
          </a:stretch>
        </p:blipFill>
        <p:spPr>
          <a:xfrm>
            <a:off x="4235625" y="2170400"/>
            <a:ext cx="4478105" cy="4687599"/>
          </a:xfrm>
          <a:prstGeom prst="rect">
            <a:avLst/>
          </a:prstGeom>
          <a:noFill/>
          <a:ln>
            <a:noFill/>
          </a:ln>
        </p:spPr>
      </p:pic>
      <p:sp>
        <p:nvSpPr>
          <p:cNvPr id="316" name="Google Shape;316;p22"/>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PINN</a:t>
            </a:r>
            <a:endParaRPr sz="1000" b="1">
              <a:solidFill>
                <a:srgbClr val="1155CC"/>
              </a:solidFill>
              <a:highlight>
                <a:schemeClr val="lt1"/>
              </a:highlight>
            </a:endParaRPr>
          </a:p>
        </p:txBody>
      </p:sp>
      <p:pic>
        <p:nvPicPr>
          <p:cNvPr id="317" name="Google Shape;317;p22" title="Captura de pantalla 2025-05-26 a la(s) 12.54.30 p. m..png"/>
          <p:cNvPicPr preferRelativeResize="0"/>
          <p:nvPr/>
        </p:nvPicPr>
        <p:blipFill rotWithShape="1">
          <a:blip r:embed="rId4">
            <a:alphaModFix/>
          </a:blip>
          <a:srcRect r="-10607"/>
          <a:stretch/>
        </p:blipFill>
        <p:spPr>
          <a:xfrm>
            <a:off x="523536" y="1086343"/>
            <a:ext cx="9143999" cy="8014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3"/>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23" name="Google Shape;323;p23"/>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324" name="Google Shape;324;p23"/>
          <p:cNvSpPr txBox="1"/>
          <p:nvPr/>
        </p:nvSpPr>
        <p:spPr>
          <a:xfrm>
            <a:off x="446625" y="937900"/>
            <a:ext cx="8267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a:solidFill>
                  <a:srgbClr val="595959"/>
                </a:solidFill>
              </a:rPr>
              <a:t>Optimizador LBFGS</a:t>
            </a:r>
            <a:endParaRPr sz="1500">
              <a:solidFill>
                <a:srgbClr val="595959"/>
              </a:solidFill>
            </a:endParaRPr>
          </a:p>
        </p:txBody>
      </p:sp>
      <p:sp>
        <p:nvSpPr>
          <p:cNvPr id="325" name="Google Shape;325;p23"/>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PINN</a:t>
            </a:r>
            <a:endParaRPr sz="1000" b="1">
              <a:solidFill>
                <a:srgbClr val="1155CC"/>
              </a:solidFill>
              <a:highlight>
                <a:schemeClr val="lt1"/>
              </a:highlight>
            </a:endParaRPr>
          </a:p>
        </p:txBody>
      </p:sp>
      <p:sp>
        <p:nvSpPr>
          <p:cNvPr id="326" name="Google Shape;326;p23"/>
          <p:cNvSpPr txBox="1"/>
          <p:nvPr/>
        </p:nvSpPr>
        <p:spPr>
          <a:xfrm>
            <a:off x="408525" y="2909150"/>
            <a:ext cx="8343300" cy="329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solidFill>
                  <a:srgbClr val="595959"/>
                </a:solidFill>
              </a:rPr>
              <a:t>L-BFGS (Limited-memory Broyden-Fletcher-Goldfarb-Shanno) es un algoritmo de optimización de segundo orden que pertenece a la familia de los métodos Quasi-Newton. Estos métodos están diseñados para encontrar el mínimo de una función objetivo utilizando información derivada de su gradiente (curvatura), pero sin necesidad de calcular explícitamente la matriz Hessiana (que contiene segundas derivadas)</a:t>
            </a:r>
            <a:r>
              <a:rPr lang="en-US" sz="1100">
                <a:solidFill>
                  <a:schemeClr val="dk1"/>
                </a:solidFill>
              </a:rPr>
              <a:t>.</a:t>
            </a:r>
            <a:endParaRPr sz="1100">
              <a:solidFill>
                <a:schemeClr val="dk1"/>
              </a:solidFill>
            </a:endParaRPr>
          </a:p>
          <a:p>
            <a:pPr marL="0" lvl="0" indent="0" algn="just" rtl="0">
              <a:spcBef>
                <a:spcPts val="0"/>
              </a:spcBef>
              <a:spcAft>
                <a:spcPts val="0"/>
              </a:spcAft>
              <a:buNone/>
            </a:pPr>
            <a:endParaRPr sz="1100">
              <a:solidFill>
                <a:schemeClr val="dk1"/>
              </a:solidFill>
            </a:endParaRPr>
          </a:p>
          <a:p>
            <a:pPr marL="457200" marR="0" lvl="0" indent="-323850" algn="just" rtl="0">
              <a:lnSpc>
                <a:spcPct val="100000"/>
              </a:lnSpc>
              <a:spcBef>
                <a:spcPts val="0"/>
              </a:spcBef>
              <a:spcAft>
                <a:spcPts val="0"/>
              </a:spcAft>
              <a:buClr>
                <a:srgbClr val="595959"/>
              </a:buClr>
              <a:buSzPts val="1500"/>
              <a:buChar char="●"/>
            </a:pPr>
            <a:r>
              <a:rPr lang="en-US" sz="1500">
                <a:solidFill>
                  <a:srgbClr val="595959"/>
                </a:solidFill>
              </a:rPr>
              <a:t>Los métodos de segundo orden, como el de Newton, usan la Hessiana para determinar la dirección y el tamaño del paso óptimo hacia el mínimo, lo que es muy costoso computacionalmente.</a:t>
            </a:r>
            <a:endParaRPr sz="1500">
              <a:solidFill>
                <a:srgbClr val="595959"/>
              </a:solidFill>
            </a:endParaRPr>
          </a:p>
          <a:p>
            <a:pPr marL="0" marR="0" lvl="0" indent="0" algn="just" rtl="0">
              <a:lnSpc>
                <a:spcPct val="100000"/>
              </a:lnSpc>
              <a:spcBef>
                <a:spcPts val="0"/>
              </a:spcBef>
              <a:spcAft>
                <a:spcPts val="0"/>
              </a:spcAft>
              <a:buNone/>
            </a:pPr>
            <a:endParaRPr sz="1500">
              <a:solidFill>
                <a:srgbClr val="595959"/>
              </a:solidFill>
            </a:endParaRPr>
          </a:p>
          <a:p>
            <a:pPr marL="457200" marR="0" lvl="0" indent="-323850" algn="just" rtl="0">
              <a:lnSpc>
                <a:spcPct val="100000"/>
              </a:lnSpc>
              <a:spcBef>
                <a:spcPts val="0"/>
              </a:spcBef>
              <a:spcAft>
                <a:spcPts val="0"/>
              </a:spcAft>
              <a:buClr>
                <a:srgbClr val="595959"/>
              </a:buClr>
              <a:buSzPts val="1500"/>
              <a:buChar char="●"/>
            </a:pPr>
            <a:r>
              <a:rPr lang="en-US" sz="1500">
                <a:solidFill>
                  <a:srgbClr val="595959"/>
                </a:solidFill>
              </a:rPr>
              <a:t>L-BFGS evita este costo aproximando la inversa de la Hessiana utilizando únicamente las últimas iteraciones del gradiente, lo que reduce notablemente la necesidad de almacenamiento y cálculo.</a:t>
            </a:r>
            <a:endParaRPr sz="1100">
              <a:solidFill>
                <a:schemeClr val="dk1"/>
              </a:solidFill>
            </a:endParaRPr>
          </a:p>
          <a:p>
            <a:pPr marL="0" lvl="0" indent="0" algn="just" rtl="0">
              <a:spcBef>
                <a:spcPts val="0"/>
              </a:spcBef>
              <a:spcAft>
                <a:spcPts val="0"/>
              </a:spcAft>
              <a:buNone/>
            </a:pPr>
            <a:endParaRPr sz="1100">
              <a:solidFill>
                <a:schemeClr val="dk1"/>
              </a:solidFill>
            </a:endParaRPr>
          </a:p>
        </p:txBody>
      </p:sp>
      <p:pic>
        <p:nvPicPr>
          <p:cNvPr id="327" name="Google Shape;327;p23" title="Captura de pantalla 2025-05-26 a la(s) 12.56.22 p. m..png"/>
          <p:cNvPicPr preferRelativeResize="0"/>
          <p:nvPr/>
        </p:nvPicPr>
        <p:blipFill rotWithShape="1">
          <a:blip r:embed="rId3">
            <a:alphaModFix/>
          </a:blip>
          <a:srcRect l="-211" r="15523"/>
          <a:stretch/>
        </p:blipFill>
        <p:spPr>
          <a:xfrm>
            <a:off x="446613" y="1457200"/>
            <a:ext cx="7485924" cy="54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4"/>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33" name="Google Shape;333;p24"/>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334" name="Google Shape;334;p24"/>
          <p:cNvSpPr txBox="1"/>
          <p:nvPr/>
        </p:nvSpPr>
        <p:spPr>
          <a:xfrm>
            <a:off x="446625" y="937900"/>
            <a:ext cx="8267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a:solidFill>
                  <a:srgbClr val="595959"/>
                </a:solidFill>
              </a:rPr>
              <a:t>Optimizador LBFGS</a:t>
            </a:r>
            <a:endParaRPr sz="1500">
              <a:solidFill>
                <a:srgbClr val="595959"/>
              </a:solidFill>
            </a:endParaRPr>
          </a:p>
        </p:txBody>
      </p:sp>
      <p:sp>
        <p:nvSpPr>
          <p:cNvPr id="335" name="Google Shape;335;p24"/>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PINN</a:t>
            </a:r>
            <a:endParaRPr sz="1000" b="1">
              <a:solidFill>
                <a:srgbClr val="1155CC"/>
              </a:solidFill>
              <a:highlight>
                <a:schemeClr val="lt1"/>
              </a:highlight>
            </a:endParaRPr>
          </a:p>
        </p:txBody>
      </p:sp>
      <p:pic>
        <p:nvPicPr>
          <p:cNvPr id="336" name="Google Shape;336;p24" title="Captura de pantalla 2025-05-26 a la(s) 1.15.43 p. m..png"/>
          <p:cNvPicPr preferRelativeResize="0"/>
          <p:nvPr/>
        </p:nvPicPr>
        <p:blipFill>
          <a:blip r:embed="rId3">
            <a:alphaModFix/>
          </a:blip>
          <a:stretch>
            <a:fillRect/>
          </a:stretch>
        </p:blipFill>
        <p:spPr>
          <a:xfrm>
            <a:off x="1218875" y="2207725"/>
            <a:ext cx="6525727" cy="4388276"/>
          </a:xfrm>
          <a:prstGeom prst="rect">
            <a:avLst/>
          </a:prstGeom>
          <a:noFill/>
          <a:ln>
            <a:noFill/>
          </a:ln>
        </p:spPr>
      </p:pic>
      <p:pic>
        <p:nvPicPr>
          <p:cNvPr id="337" name="Google Shape;337;p24" title="Captura de pantalla 2025-05-26 a la(s) 12.56.22 p. m..png"/>
          <p:cNvPicPr preferRelativeResize="0"/>
          <p:nvPr/>
        </p:nvPicPr>
        <p:blipFill rotWithShape="1">
          <a:blip r:embed="rId4">
            <a:alphaModFix/>
          </a:blip>
          <a:srcRect l="-211" r="15523"/>
          <a:stretch/>
        </p:blipFill>
        <p:spPr>
          <a:xfrm>
            <a:off x="446613" y="1457200"/>
            <a:ext cx="7485924" cy="54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5"/>
          <p:cNvSpPr/>
          <p:nvPr/>
        </p:nvSpPr>
        <p:spPr>
          <a:xfrm>
            <a:off x="976672" y="1170843"/>
            <a:ext cx="6942300" cy="778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3600" b="1" dirty="0" err="1">
                <a:solidFill>
                  <a:srgbClr val="3D85C6"/>
                </a:solidFill>
                <a:highlight>
                  <a:srgbClr val="FFFFFF"/>
                </a:highlight>
              </a:rPr>
              <a:t>Implementaciones</a:t>
            </a:r>
            <a:endParaRPr sz="3600" b="1" dirty="0">
              <a:solidFill>
                <a:srgbClr val="3D85C6"/>
              </a:solidFill>
              <a:highlight>
                <a:srgbClr val="FFFFFF"/>
              </a:highlight>
            </a:endParaRPr>
          </a:p>
          <a:p>
            <a:pPr marL="0" marR="0" lvl="0" indent="0" algn="ctr" rtl="0">
              <a:lnSpc>
                <a:spcPct val="100000"/>
              </a:lnSpc>
              <a:spcBef>
                <a:spcPts val="0"/>
              </a:spcBef>
              <a:spcAft>
                <a:spcPts val="0"/>
              </a:spcAft>
              <a:buClr>
                <a:srgbClr val="000000"/>
              </a:buClr>
              <a:buSzPts val="3600"/>
              <a:buFont typeface="Arial"/>
              <a:buNone/>
            </a:pPr>
            <a:endParaRPr sz="3600" b="1" dirty="0">
              <a:solidFill>
                <a:srgbClr val="3D85C6"/>
              </a:solidFill>
              <a:highlight>
                <a:srgbClr val="FFFFFF"/>
              </a:highlight>
            </a:endParaRPr>
          </a:p>
        </p:txBody>
      </p:sp>
      <p:sp>
        <p:nvSpPr>
          <p:cNvPr id="343" name="Google Shape;343;p25"/>
          <p:cNvSpPr txBox="1"/>
          <p:nvPr/>
        </p:nvSpPr>
        <p:spPr>
          <a:xfrm>
            <a:off x="1264456" y="2658139"/>
            <a:ext cx="9144000" cy="2569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Calibri"/>
              <a:buAutoNum type="arabicPeriod"/>
            </a:pPr>
            <a:r>
              <a:rPr lang="en-US" sz="2200" dirty="0" err="1">
                <a:solidFill>
                  <a:schemeClr val="dk1"/>
                </a:solidFill>
                <a:latin typeface="Calibri"/>
                <a:ea typeface="Calibri"/>
                <a:cs typeface="Calibri"/>
                <a:sym typeface="Calibri"/>
              </a:rPr>
              <a:t>Modelo</a:t>
            </a:r>
            <a:r>
              <a:rPr lang="en-US" sz="2200" dirty="0">
                <a:solidFill>
                  <a:schemeClr val="dk1"/>
                </a:solidFill>
                <a:latin typeface="Calibri"/>
                <a:ea typeface="Calibri"/>
                <a:cs typeface="Calibri"/>
                <a:sym typeface="Calibri"/>
              </a:rPr>
              <a:t> </a:t>
            </a:r>
            <a:r>
              <a:rPr lang="en-US" sz="2200" dirty="0" err="1">
                <a:solidFill>
                  <a:schemeClr val="dk1"/>
                </a:solidFill>
                <a:latin typeface="Calibri"/>
                <a:ea typeface="Calibri"/>
                <a:cs typeface="Calibri"/>
                <a:sym typeface="Calibri"/>
              </a:rPr>
              <a:t>subrogado</a:t>
            </a:r>
            <a:r>
              <a:rPr lang="en-US" sz="2200" dirty="0">
                <a:solidFill>
                  <a:schemeClr val="dk1"/>
                </a:solidFill>
                <a:latin typeface="Calibri"/>
                <a:ea typeface="Calibri"/>
                <a:cs typeface="Calibri"/>
                <a:sym typeface="Calibri"/>
              </a:rPr>
              <a:t> → </a:t>
            </a:r>
            <a:r>
              <a:rPr lang="en-US" sz="2200" b="1" u="sng" dirty="0" err="1">
                <a:solidFill>
                  <a:schemeClr val="hlink"/>
                </a:solidFill>
                <a:latin typeface="Calibri"/>
                <a:ea typeface="Calibri"/>
                <a:cs typeface="Calibri"/>
                <a:sym typeface="Calibri"/>
              </a:rPr>
              <a:t>Ejemplo</a:t>
            </a:r>
            <a:r>
              <a:rPr lang="en-US" sz="2200" b="1" u="sng" dirty="0">
                <a:solidFill>
                  <a:schemeClr val="hlink"/>
                </a:solidFill>
                <a:latin typeface="Calibri"/>
                <a:ea typeface="Calibri"/>
                <a:cs typeface="Calibri"/>
                <a:sym typeface="Calibri"/>
              </a:rPr>
              <a:t> 3.1</a:t>
            </a:r>
            <a:endParaRPr sz="2200" b="1" dirty="0">
              <a:solidFill>
                <a:schemeClr val="dk1"/>
              </a:solidFill>
              <a:latin typeface="Calibri"/>
              <a:ea typeface="Calibri"/>
              <a:cs typeface="Calibri"/>
              <a:sym typeface="Calibri"/>
            </a:endParaRPr>
          </a:p>
          <a:p>
            <a:pPr marL="457200" lvl="0" indent="-368300" algn="l" rtl="0">
              <a:spcBef>
                <a:spcPts val="0"/>
              </a:spcBef>
              <a:spcAft>
                <a:spcPts val="0"/>
              </a:spcAft>
              <a:buClr>
                <a:schemeClr val="dk1"/>
              </a:buClr>
              <a:buSzPts val="2200"/>
              <a:buFont typeface="Calibri"/>
              <a:buAutoNum type="arabicPeriod"/>
            </a:pPr>
            <a:r>
              <a:rPr lang="en-US" sz="2200" dirty="0">
                <a:solidFill>
                  <a:schemeClr val="dk1"/>
                </a:solidFill>
                <a:latin typeface="Calibri"/>
                <a:ea typeface="Calibri"/>
                <a:cs typeface="Calibri"/>
                <a:sym typeface="Calibri"/>
              </a:rPr>
              <a:t>PINN: </a:t>
            </a:r>
            <a:r>
              <a:rPr lang="en-US" sz="2200" dirty="0" err="1">
                <a:solidFill>
                  <a:schemeClr val="dk1"/>
                </a:solidFill>
                <a:latin typeface="Calibri"/>
                <a:ea typeface="Calibri"/>
                <a:cs typeface="Calibri"/>
                <a:sym typeface="Calibri"/>
              </a:rPr>
              <a:t>Optimizador</a:t>
            </a:r>
            <a:r>
              <a:rPr lang="en-US" sz="2200" dirty="0">
                <a:solidFill>
                  <a:schemeClr val="dk1"/>
                </a:solidFill>
                <a:latin typeface="Calibri"/>
                <a:ea typeface="Calibri"/>
                <a:cs typeface="Calibri"/>
                <a:sym typeface="Calibri"/>
              </a:rPr>
              <a:t> ADAM y LBFGS → </a:t>
            </a:r>
            <a:r>
              <a:rPr lang="en-US" sz="2200" b="1" u="sng" dirty="0" err="1">
                <a:solidFill>
                  <a:schemeClr val="hlink"/>
                </a:solidFill>
                <a:latin typeface="Calibri"/>
                <a:ea typeface="Calibri"/>
                <a:cs typeface="Calibri"/>
                <a:sym typeface="Calibri"/>
              </a:rPr>
              <a:t>Ejemplo</a:t>
            </a:r>
            <a:r>
              <a:rPr lang="en-US" sz="2200" b="1" u="sng" dirty="0">
                <a:solidFill>
                  <a:schemeClr val="hlink"/>
                </a:solidFill>
                <a:latin typeface="Calibri"/>
                <a:ea typeface="Calibri"/>
                <a:cs typeface="Calibri"/>
                <a:sym typeface="Calibri"/>
              </a:rPr>
              <a:t> 3.2</a:t>
            </a:r>
            <a:endParaRPr sz="2200" dirty="0">
              <a:solidFill>
                <a:schemeClr val="dk1"/>
              </a:solidFill>
              <a:latin typeface="Calibri"/>
              <a:ea typeface="Calibri"/>
              <a:cs typeface="Calibri"/>
              <a:sym typeface="Calibri"/>
            </a:endParaRPr>
          </a:p>
          <a:p>
            <a:pPr marL="0" lvl="0" indent="0" algn="l" rtl="0">
              <a:spcBef>
                <a:spcPts val="0"/>
              </a:spcBef>
              <a:spcAft>
                <a:spcPts val="0"/>
              </a:spcAft>
              <a:buNone/>
            </a:pPr>
            <a:endParaRPr sz="2200" b="1" dirty="0">
              <a:solidFill>
                <a:schemeClr val="dk1"/>
              </a:solidFill>
              <a:latin typeface="Calibri"/>
              <a:ea typeface="Calibri"/>
              <a:cs typeface="Calibri"/>
              <a:sym typeface="Calibri"/>
            </a:endParaRPr>
          </a:p>
        </p:txBody>
      </p:sp>
      <p:sp>
        <p:nvSpPr>
          <p:cNvPr id="344" name="Google Shape;344;p25"/>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5" name="Google Shape;205;p13"/>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06" name="Google Shape;206;p13"/>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Problema - Transferencia de Calor 1D</a:t>
            </a:r>
            <a:endParaRPr sz="1000" b="1">
              <a:solidFill>
                <a:srgbClr val="1155CC"/>
              </a:solidFill>
              <a:highlight>
                <a:schemeClr val="lt1"/>
              </a:highlight>
            </a:endParaRPr>
          </a:p>
        </p:txBody>
      </p:sp>
      <p:sp>
        <p:nvSpPr>
          <p:cNvPr id="207" name="Google Shape;207;p13"/>
          <p:cNvSpPr txBox="1"/>
          <p:nvPr/>
        </p:nvSpPr>
        <p:spPr>
          <a:xfrm>
            <a:off x="400950" y="1012950"/>
            <a:ext cx="5630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a:solidFill>
                  <a:srgbClr val="595959"/>
                </a:solidFill>
              </a:rPr>
              <a:t>Transferencia de Calor 1D</a:t>
            </a:r>
            <a:endParaRPr sz="1600" b="1">
              <a:solidFill>
                <a:srgbClr val="595959"/>
              </a:solidFill>
            </a:endParaRPr>
          </a:p>
        </p:txBody>
      </p:sp>
      <p:sp>
        <p:nvSpPr>
          <p:cNvPr id="208" name="Google Shape;208;p13"/>
          <p:cNvSpPr txBox="1"/>
          <p:nvPr/>
        </p:nvSpPr>
        <p:spPr>
          <a:xfrm>
            <a:off x="400950" y="1444050"/>
            <a:ext cx="8342100" cy="800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1000"/>
              </a:spcAft>
              <a:buNone/>
            </a:pPr>
            <a:r>
              <a:rPr lang="en-US" sz="1500">
                <a:solidFill>
                  <a:srgbClr val="595959"/>
                </a:solidFill>
              </a:rPr>
              <a:t>Se tiene una aleta rectangular unidimensional con conductividad térmica </a:t>
            </a:r>
            <a:r>
              <a:rPr lang="en-US" sz="1600" b="1">
                <a:solidFill>
                  <a:srgbClr val="595959"/>
                </a:solidFill>
              </a:rPr>
              <a:t>K</a:t>
            </a:r>
            <a:r>
              <a:rPr lang="en-US" sz="1500" b="1">
                <a:solidFill>
                  <a:srgbClr val="595959"/>
                </a:solidFill>
              </a:rPr>
              <a:t> </a:t>
            </a:r>
            <a:r>
              <a:rPr lang="en-US" sz="1500">
                <a:solidFill>
                  <a:srgbClr val="595959"/>
                </a:solidFill>
              </a:rPr>
              <a:t>y generación de calor </a:t>
            </a:r>
            <a:r>
              <a:rPr lang="en-US" sz="1600" b="1">
                <a:solidFill>
                  <a:srgbClr val="595959"/>
                </a:solidFill>
              </a:rPr>
              <a:t>q</a:t>
            </a:r>
            <a:r>
              <a:rPr lang="en-US" sz="1500">
                <a:solidFill>
                  <a:srgbClr val="595959"/>
                </a:solidFill>
              </a:rPr>
              <a:t> dependiente linealmente de la temperatura.</a:t>
            </a:r>
            <a:endParaRPr sz="1500">
              <a:solidFill>
                <a:srgbClr val="595959"/>
              </a:solidFill>
            </a:endParaRPr>
          </a:p>
        </p:txBody>
      </p:sp>
      <p:pic>
        <p:nvPicPr>
          <p:cNvPr id="209" name="Google Shape;209;p13" title="Captura de pantalla 2025-05-22 a la(s) 10.12.50 a. m..png"/>
          <p:cNvPicPr preferRelativeResize="0"/>
          <p:nvPr/>
        </p:nvPicPr>
        <p:blipFill>
          <a:blip r:embed="rId3">
            <a:alphaModFix/>
          </a:blip>
          <a:stretch>
            <a:fillRect/>
          </a:stretch>
        </p:blipFill>
        <p:spPr>
          <a:xfrm>
            <a:off x="2438400" y="2554525"/>
            <a:ext cx="3924300" cy="676275"/>
          </a:xfrm>
          <a:prstGeom prst="rect">
            <a:avLst/>
          </a:prstGeom>
          <a:noFill/>
          <a:ln>
            <a:noFill/>
          </a:ln>
        </p:spPr>
      </p:pic>
      <p:sp>
        <p:nvSpPr>
          <p:cNvPr id="210" name="Google Shape;210;p13"/>
          <p:cNvSpPr/>
          <p:nvPr/>
        </p:nvSpPr>
        <p:spPr>
          <a:xfrm rot="5400000">
            <a:off x="3125550" y="2791200"/>
            <a:ext cx="180900" cy="12681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1" name="Google Shape;211;p13"/>
          <p:cNvSpPr/>
          <p:nvPr/>
        </p:nvSpPr>
        <p:spPr>
          <a:xfrm rot="5400000">
            <a:off x="4619875" y="2791200"/>
            <a:ext cx="180900" cy="12681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2" name="Google Shape;212;p13"/>
          <p:cNvSpPr/>
          <p:nvPr/>
        </p:nvSpPr>
        <p:spPr>
          <a:xfrm rot="5400000">
            <a:off x="5666650" y="3238650"/>
            <a:ext cx="133500" cy="325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3" name="Google Shape;213;p13"/>
          <p:cNvSpPr txBox="1"/>
          <p:nvPr/>
        </p:nvSpPr>
        <p:spPr>
          <a:xfrm>
            <a:off x="2341050" y="3540875"/>
            <a:ext cx="1749900" cy="4311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000"/>
              </a:spcBef>
              <a:spcAft>
                <a:spcPts val="1000"/>
              </a:spcAft>
              <a:buNone/>
            </a:pPr>
            <a:r>
              <a:rPr lang="en-US" sz="1500" b="1">
                <a:solidFill>
                  <a:srgbClr val="595959"/>
                </a:solidFill>
              </a:rPr>
              <a:t>Ley de Fourier</a:t>
            </a:r>
            <a:endParaRPr sz="1500" b="1">
              <a:solidFill>
                <a:srgbClr val="595959"/>
              </a:solidFill>
            </a:endParaRPr>
          </a:p>
        </p:txBody>
      </p:sp>
      <p:sp>
        <p:nvSpPr>
          <p:cNvPr id="214" name="Google Shape;214;p13"/>
          <p:cNvSpPr txBox="1"/>
          <p:nvPr/>
        </p:nvSpPr>
        <p:spPr>
          <a:xfrm>
            <a:off x="3835375" y="3572300"/>
            <a:ext cx="1749900" cy="4311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000"/>
              </a:spcBef>
              <a:spcAft>
                <a:spcPts val="1000"/>
              </a:spcAft>
              <a:buNone/>
            </a:pPr>
            <a:r>
              <a:rPr lang="en-US" sz="1500" b="1">
                <a:solidFill>
                  <a:srgbClr val="595959"/>
                </a:solidFill>
              </a:rPr>
              <a:t>Convección</a:t>
            </a:r>
            <a:endParaRPr sz="1500" b="1">
              <a:solidFill>
                <a:srgbClr val="595959"/>
              </a:solidFill>
            </a:endParaRPr>
          </a:p>
        </p:txBody>
      </p:sp>
      <p:sp>
        <p:nvSpPr>
          <p:cNvPr id="215" name="Google Shape;215;p13"/>
          <p:cNvSpPr txBox="1"/>
          <p:nvPr/>
        </p:nvSpPr>
        <p:spPr>
          <a:xfrm>
            <a:off x="4858450" y="4027825"/>
            <a:ext cx="1749900" cy="4311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1000"/>
              </a:spcBef>
              <a:spcAft>
                <a:spcPts val="1000"/>
              </a:spcAft>
              <a:buNone/>
            </a:pPr>
            <a:r>
              <a:rPr lang="en-US" sz="1500" b="1">
                <a:solidFill>
                  <a:srgbClr val="595959"/>
                </a:solidFill>
              </a:rPr>
              <a:t>Fuente de generación</a:t>
            </a:r>
            <a:endParaRPr sz="1500" b="1">
              <a:solidFill>
                <a:srgbClr val="595959"/>
              </a:solidFill>
            </a:endParaRPr>
          </a:p>
        </p:txBody>
      </p:sp>
      <p:cxnSp>
        <p:nvCxnSpPr>
          <p:cNvPr id="216" name="Google Shape;216;p13"/>
          <p:cNvCxnSpPr>
            <a:endCxn id="215" idx="0"/>
          </p:cNvCxnSpPr>
          <p:nvPr/>
        </p:nvCxnSpPr>
        <p:spPr>
          <a:xfrm flipH="1">
            <a:off x="5733400" y="3468325"/>
            <a:ext cx="5100" cy="559500"/>
          </a:xfrm>
          <a:prstGeom prst="straightConnector1">
            <a:avLst/>
          </a:prstGeom>
          <a:noFill/>
          <a:ln w="9525" cap="flat" cmpd="sng">
            <a:solidFill>
              <a:schemeClr val="dk2"/>
            </a:solidFill>
            <a:prstDash val="solid"/>
            <a:round/>
            <a:headEnd type="none" w="med" len="med"/>
            <a:tailEnd type="triangle" w="med" len="med"/>
          </a:ln>
        </p:spPr>
      </p:cxnSp>
      <p:sp>
        <p:nvSpPr>
          <p:cNvPr id="217" name="Google Shape;217;p13"/>
          <p:cNvSpPr txBox="1"/>
          <p:nvPr/>
        </p:nvSpPr>
        <p:spPr>
          <a:xfrm>
            <a:off x="539275" y="5255950"/>
            <a:ext cx="8342100" cy="762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1000"/>
              </a:spcAft>
              <a:buNone/>
            </a:pPr>
            <a:r>
              <a:rPr lang="en-US" sz="1500">
                <a:solidFill>
                  <a:srgbClr val="595959"/>
                </a:solidFill>
              </a:rPr>
              <a:t>siendo P el perímetro, A el área transversal. Notar que la ecuación se encuentra expresada por unidad de volumen. </a:t>
            </a:r>
            <a:endParaRPr sz="15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4"/>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3" name="Google Shape;223;p14"/>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24" name="Google Shape;224;p14"/>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Problema - Transferencia de Calor 1D</a:t>
            </a:r>
            <a:endParaRPr sz="1000" b="1">
              <a:solidFill>
                <a:srgbClr val="1155CC"/>
              </a:solidFill>
              <a:highlight>
                <a:schemeClr val="lt1"/>
              </a:highlight>
            </a:endParaRPr>
          </a:p>
        </p:txBody>
      </p:sp>
      <p:sp>
        <p:nvSpPr>
          <p:cNvPr id="225" name="Google Shape;225;p14"/>
          <p:cNvSpPr txBox="1"/>
          <p:nvPr/>
        </p:nvSpPr>
        <p:spPr>
          <a:xfrm>
            <a:off x="400950" y="1444050"/>
            <a:ext cx="8342100" cy="415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1000"/>
              </a:spcAft>
              <a:buNone/>
            </a:pPr>
            <a:r>
              <a:rPr lang="en-US" sz="1500">
                <a:solidFill>
                  <a:srgbClr val="595959"/>
                </a:solidFill>
              </a:rPr>
              <a:t>La expresión anterior puede adimensionalizar definiendo los siguientes términos:</a:t>
            </a:r>
            <a:endParaRPr sz="1500">
              <a:solidFill>
                <a:srgbClr val="595959"/>
              </a:solidFill>
            </a:endParaRPr>
          </a:p>
        </p:txBody>
      </p:sp>
      <p:pic>
        <p:nvPicPr>
          <p:cNvPr id="226" name="Google Shape;226;p14" title="Captura de pantalla 2025-05-22 a la(s) 10.23.46 a. m..png"/>
          <p:cNvPicPr preferRelativeResize="0"/>
          <p:nvPr/>
        </p:nvPicPr>
        <p:blipFill>
          <a:blip r:embed="rId3">
            <a:alphaModFix/>
          </a:blip>
          <a:stretch>
            <a:fillRect/>
          </a:stretch>
        </p:blipFill>
        <p:spPr>
          <a:xfrm>
            <a:off x="274825" y="2027725"/>
            <a:ext cx="1666875" cy="647700"/>
          </a:xfrm>
          <a:prstGeom prst="rect">
            <a:avLst/>
          </a:prstGeom>
          <a:noFill/>
          <a:ln>
            <a:noFill/>
          </a:ln>
        </p:spPr>
      </p:pic>
      <p:pic>
        <p:nvPicPr>
          <p:cNvPr id="227" name="Google Shape;227;p14" title="Captura de pantalla 2025-05-22 a la(s) 10.24.01 a. m..png"/>
          <p:cNvPicPr preferRelativeResize="0"/>
          <p:nvPr/>
        </p:nvPicPr>
        <p:blipFill>
          <a:blip r:embed="rId4">
            <a:alphaModFix/>
          </a:blip>
          <a:stretch>
            <a:fillRect/>
          </a:stretch>
        </p:blipFill>
        <p:spPr>
          <a:xfrm>
            <a:off x="400938" y="2802700"/>
            <a:ext cx="1543050" cy="990600"/>
          </a:xfrm>
          <a:prstGeom prst="rect">
            <a:avLst/>
          </a:prstGeom>
          <a:noFill/>
          <a:ln>
            <a:noFill/>
          </a:ln>
        </p:spPr>
      </p:pic>
      <p:pic>
        <p:nvPicPr>
          <p:cNvPr id="228" name="Google Shape;228;p14" title="Captura de pantalla 2025-05-22 a la(s) 10.24.15 a. m..png"/>
          <p:cNvPicPr preferRelativeResize="0"/>
          <p:nvPr/>
        </p:nvPicPr>
        <p:blipFill>
          <a:blip r:embed="rId5">
            <a:alphaModFix/>
          </a:blip>
          <a:stretch>
            <a:fillRect/>
          </a:stretch>
        </p:blipFill>
        <p:spPr>
          <a:xfrm>
            <a:off x="400938" y="3920575"/>
            <a:ext cx="1990725" cy="619125"/>
          </a:xfrm>
          <a:prstGeom prst="rect">
            <a:avLst/>
          </a:prstGeom>
          <a:noFill/>
          <a:ln>
            <a:noFill/>
          </a:ln>
        </p:spPr>
      </p:pic>
      <p:pic>
        <p:nvPicPr>
          <p:cNvPr id="229" name="Google Shape;229;p14" title="Captura de pantalla 2025-05-22 a la(s) 10.24.33 a. m..png"/>
          <p:cNvPicPr preferRelativeResize="0"/>
          <p:nvPr/>
        </p:nvPicPr>
        <p:blipFill>
          <a:blip r:embed="rId6">
            <a:alphaModFix/>
          </a:blip>
          <a:stretch>
            <a:fillRect/>
          </a:stretch>
        </p:blipFill>
        <p:spPr>
          <a:xfrm>
            <a:off x="345063" y="4881275"/>
            <a:ext cx="1895475" cy="561975"/>
          </a:xfrm>
          <a:prstGeom prst="rect">
            <a:avLst/>
          </a:prstGeom>
          <a:noFill/>
          <a:ln>
            <a:noFill/>
          </a:ln>
        </p:spPr>
      </p:pic>
      <p:pic>
        <p:nvPicPr>
          <p:cNvPr id="230" name="Google Shape;230;p14" title="Captura de pantalla 2025-05-22 a la(s) 10.24.53 a. m..png"/>
          <p:cNvPicPr preferRelativeResize="0"/>
          <p:nvPr/>
        </p:nvPicPr>
        <p:blipFill>
          <a:blip r:embed="rId7">
            <a:alphaModFix/>
          </a:blip>
          <a:stretch>
            <a:fillRect/>
          </a:stretch>
        </p:blipFill>
        <p:spPr>
          <a:xfrm>
            <a:off x="400938" y="5784825"/>
            <a:ext cx="1914525" cy="628650"/>
          </a:xfrm>
          <a:prstGeom prst="rect">
            <a:avLst/>
          </a:prstGeom>
          <a:noFill/>
          <a:ln>
            <a:noFill/>
          </a:ln>
        </p:spPr>
      </p:pic>
      <p:sp>
        <p:nvSpPr>
          <p:cNvPr id="231" name="Google Shape;231;p14"/>
          <p:cNvSpPr txBox="1"/>
          <p:nvPr/>
        </p:nvSpPr>
        <p:spPr>
          <a:xfrm>
            <a:off x="2524575" y="2103300"/>
            <a:ext cx="6372000" cy="46869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0"/>
              </a:spcAft>
              <a:buNone/>
            </a:pPr>
            <a:r>
              <a:rPr lang="en-US" sz="1500">
                <a:solidFill>
                  <a:srgbClr val="595959"/>
                </a:solidFill>
              </a:rPr>
              <a:t>Temperatura adimensional</a:t>
            </a:r>
            <a:endParaRPr sz="1500">
              <a:solidFill>
                <a:srgbClr val="595959"/>
              </a:solidFill>
            </a:endParaRPr>
          </a:p>
          <a:p>
            <a:pPr marL="0" lvl="0" indent="0" algn="just" rtl="0">
              <a:lnSpc>
                <a:spcPct val="150000"/>
              </a:lnSpc>
              <a:spcBef>
                <a:spcPts val="1000"/>
              </a:spcBef>
              <a:spcAft>
                <a:spcPts val="0"/>
              </a:spcAft>
              <a:buNone/>
            </a:pPr>
            <a:endParaRPr sz="1500">
              <a:solidFill>
                <a:srgbClr val="595959"/>
              </a:solidFill>
            </a:endParaRPr>
          </a:p>
          <a:p>
            <a:pPr marL="0" lvl="0" indent="0" algn="just" rtl="0">
              <a:lnSpc>
                <a:spcPct val="150000"/>
              </a:lnSpc>
              <a:spcBef>
                <a:spcPts val="1000"/>
              </a:spcBef>
              <a:spcAft>
                <a:spcPts val="0"/>
              </a:spcAft>
              <a:buNone/>
            </a:pPr>
            <a:r>
              <a:rPr lang="en-US" sz="1500">
                <a:solidFill>
                  <a:srgbClr val="595959"/>
                </a:solidFill>
              </a:rPr>
              <a:t>Parámetro de convección conducción</a:t>
            </a:r>
            <a:endParaRPr sz="1500">
              <a:solidFill>
                <a:srgbClr val="595959"/>
              </a:solidFill>
            </a:endParaRPr>
          </a:p>
          <a:p>
            <a:pPr marL="0" lvl="0" indent="0" algn="just" rtl="0">
              <a:lnSpc>
                <a:spcPct val="150000"/>
              </a:lnSpc>
              <a:spcBef>
                <a:spcPts val="1000"/>
              </a:spcBef>
              <a:spcAft>
                <a:spcPts val="0"/>
              </a:spcAft>
              <a:buNone/>
            </a:pPr>
            <a:endParaRPr sz="1500">
              <a:solidFill>
                <a:srgbClr val="595959"/>
              </a:solidFill>
            </a:endParaRPr>
          </a:p>
          <a:p>
            <a:pPr marL="0" lvl="0" indent="0" algn="just" rtl="0">
              <a:lnSpc>
                <a:spcPct val="150000"/>
              </a:lnSpc>
              <a:spcBef>
                <a:spcPts val="1000"/>
              </a:spcBef>
              <a:spcAft>
                <a:spcPts val="0"/>
              </a:spcAft>
              <a:buNone/>
            </a:pPr>
            <a:r>
              <a:rPr lang="en-US" sz="1500">
                <a:solidFill>
                  <a:srgbClr val="595959"/>
                </a:solidFill>
              </a:rPr>
              <a:t>Número de generación de calor</a:t>
            </a:r>
            <a:endParaRPr sz="1500">
              <a:solidFill>
                <a:srgbClr val="595959"/>
              </a:solidFill>
            </a:endParaRPr>
          </a:p>
          <a:p>
            <a:pPr marL="0" lvl="0" indent="0" algn="just" rtl="0">
              <a:lnSpc>
                <a:spcPct val="150000"/>
              </a:lnSpc>
              <a:spcBef>
                <a:spcPts val="1000"/>
              </a:spcBef>
              <a:spcAft>
                <a:spcPts val="0"/>
              </a:spcAft>
              <a:buNone/>
            </a:pPr>
            <a:endParaRPr sz="1500">
              <a:solidFill>
                <a:srgbClr val="595959"/>
              </a:solidFill>
            </a:endParaRPr>
          </a:p>
          <a:p>
            <a:pPr marL="0" lvl="0" indent="0" algn="just" rtl="0">
              <a:lnSpc>
                <a:spcPct val="150000"/>
              </a:lnSpc>
              <a:spcBef>
                <a:spcPts val="1000"/>
              </a:spcBef>
              <a:spcAft>
                <a:spcPts val="0"/>
              </a:spcAft>
              <a:buNone/>
            </a:pPr>
            <a:r>
              <a:rPr lang="en-US" sz="1500">
                <a:solidFill>
                  <a:srgbClr val="595959"/>
                </a:solidFill>
              </a:rPr>
              <a:t>Parámetro adimensional de generación de calor</a:t>
            </a:r>
            <a:endParaRPr sz="1500">
              <a:solidFill>
                <a:srgbClr val="595959"/>
              </a:solidFill>
            </a:endParaRPr>
          </a:p>
          <a:p>
            <a:pPr marL="0" lvl="0" indent="0" algn="just" rtl="0">
              <a:lnSpc>
                <a:spcPct val="150000"/>
              </a:lnSpc>
              <a:spcBef>
                <a:spcPts val="1000"/>
              </a:spcBef>
              <a:spcAft>
                <a:spcPts val="0"/>
              </a:spcAft>
              <a:buNone/>
            </a:pPr>
            <a:endParaRPr sz="1500">
              <a:solidFill>
                <a:srgbClr val="595959"/>
              </a:solidFill>
            </a:endParaRPr>
          </a:p>
          <a:p>
            <a:pPr marL="0" lvl="0" indent="0" algn="just" rtl="0">
              <a:lnSpc>
                <a:spcPct val="150000"/>
              </a:lnSpc>
              <a:spcBef>
                <a:spcPts val="1000"/>
              </a:spcBef>
              <a:spcAft>
                <a:spcPts val="0"/>
              </a:spcAft>
              <a:buClr>
                <a:schemeClr val="dk1"/>
              </a:buClr>
              <a:buSzPts val="1100"/>
              <a:buFont typeface="Arial"/>
              <a:buNone/>
            </a:pPr>
            <a:r>
              <a:rPr lang="en-US" sz="1500">
                <a:solidFill>
                  <a:srgbClr val="595959"/>
                </a:solidFill>
              </a:rPr>
              <a:t>Parámetro adimensional de conductividad térmica</a:t>
            </a:r>
            <a:endParaRPr sz="1500">
              <a:solidFill>
                <a:srgbClr val="595959"/>
              </a:solidFill>
            </a:endParaRPr>
          </a:p>
          <a:p>
            <a:pPr marL="0" lvl="0" indent="0" algn="just" rtl="0">
              <a:lnSpc>
                <a:spcPct val="150000"/>
              </a:lnSpc>
              <a:spcBef>
                <a:spcPts val="1000"/>
              </a:spcBef>
              <a:spcAft>
                <a:spcPts val="1000"/>
              </a:spcAft>
              <a:buNone/>
            </a:pPr>
            <a:endParaRPr sz="1500">
              <a:solidFill>
                <a:srgbClr val="595959"/>
              </a:solidFill>
            </a:endParaRPr>
          </a:p>
        </p:txBody>
      </p:sp>
      <p:sp>
        <p:nvSpPr>
          <p:cNvPr id="232" name="Google Shape;232;p14"/>
          <p:cNvSpPr txBox="1"/>
          <p:nvPr/>
        </p:nvSpPr>
        <p:spPr>
          <a:xfrm>
            <a:off x="400950" y="1012950"/>
            <a:ext cx="5630100" cy="928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1600" b="1">
                <a:solidFill>
                  <a:srgbClr val="595959"/>
                </a:solidFill>
              </a:rPr>
              <a:t>Problema adimensionalizado</a:t>
            </a:r>
            <a:endParaRPr sz="1600" b="1">
              <a:solidFill>
                <a:srgbClr val="595959"/>
              </a:solidFill>
            </a:endParaRPr>
          </a:p>
          <a:p>
            <a:pPr marL="0" lvl="0" indent="0" algn="l" rtl="0">
              <a:lnSpc>
                <a:spcPct val="150000"/>
              </a:lnSpc>
              <a:spcBef>
                <a:spcPts val="1000"/>
              </a:spcBef>
              <a:spcAft>
                <a:spcPts val="1000"/>
              </a:spcAft>
              <a:buNone/>
            </a:pPr>
            <a:endParaRPr sz="1600" b="1">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5"/>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38" name="Google Shape;238;p15"/>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39" name="Google Shape;239;p15"/>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Problema - Transferencia de Calor 1D</a:t>
            </a:r>
            <a:endParaRPr sz="1000" b="1">
              <a:solidFill>
                <a:srgbClr val="1155CC"/>
              </a:solidFill>
              <a:highlight>
                <a:schemeClr val="lt1"/>
              </a:highlight>
            </a:endParaRPr>
          </a:p>
        </p:txBody>
      </p:sp>
      <p:sp>
        <p:nvSpPr>
          <p:cNvPr id="240" name="Google Shape;240;p15"/>
          <p:cNvSpPr txBox="1"/>
          <p:nvPr/>
        </p:nvSpPr>
        <p:spPr>
          <a:xfrm>
            <a:off x="400950" y="1444050"/>
            <a:ext cx="8342100" cy="415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1000"/>
              </a:spcAft>
              <a:buNone/>
            </a:pPr>
            <a:r>
              <a:rPr lang="en-US" sz="1500">
                <a:solidFill>
                  <a:srgbClr val="595959"/>
                </a:solidFill>
              </a:rPr>
              <a:t>La expresión anterior puede adimensionalizar definiendo los siguientes términos:</a:t>
            </a:r>
            <a:endParaRPr sz="1500">
              <a:solidFill>
                <a:srgbClr val="595959"/>
              </a:solidFill>
            </a:endParaRPr>
          </a:p>
        </p:txBody>
      </p:sp>
      <p:pic>
        <p:nvPicPr>
          <p:cNvPr id="241" name="Google Shape;241;p15" title="Captura de pantalla 2025-05-22 a la(s) 10.31.42 a. m..png"/>
          <p:cNvPicPr preferRelativeResize="0"/>
          <p:nvPr/>
        </p:nvPicPr>
        <p:blipFill>
          <a:blip r:embed="rId3">
            <a:alphaModFix/>
          </a:blip>
          <a:stretch>
            <a:fillRect/>
          </a:stretch>
        </p:blipFill>
        <p:spPr>
          <a:xfrm>
            <a:off x="1715225" y="2011950"/>
            <a:ext cx="5676900" cy="781050"/>
          </a:xfrm>
          <a:prstGeom prst="rect">
            <a:avLst/>
          </a:prstGeom>
          <a:noFill/>
          <a:ln>
            <a:noFill/>
          </a:ln>
        </p:spPr>
      </p:pic>
      <p:sp>
        <p:nvSpPr>
          <p:cNvPr id="242" name="Google Shape;242;p15"/>
          <p:cNvSpPr txBox="1"/>
          <p:nvPr/>
        </p:nvSpPr>
        <p:spPr>
          <a:xfrm>
            <a:off x="539275" y="3086938"/>
            <a:ext cx="8342100" cy="415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1000"/>
              </a:spcAft>
              <a:buNone/>
            </a:pPr>
            <a:r>
              <a:rPr lang="en-US" sz="1500">
                <a:solidFill>
                  <a:srgbClr val="595959"/>
                </a:solidFill>
              </a:rPr>
              <a:t>Condiciones de borde</a:t>
            </a:r>
            <a:endParaRPr sz="1500">
              <a:solidFill>
                <a:srgbClr val="595959"/>
              </a:solidFill>
            </a:endParaRPr>
          </a:p>
        </p:txBody>
      </p:sp>
      <p:pic>
        <p:nvPicPr>
          <p:cNvPr id="243" name="Google Shape;243;p15" title="Captura de pantalla 2025-05-22 a la(s) 10.32.16 a. m..png"/>
          <p:cNvPicPr preferRelativeResize="0"/>
          <p:nvPr/>
        </p:nvPicPr>
        <p:blipFill>
          <a:blip r:embed="rId4">
            <a:alphaModFix/>
          </a:blip>
          <a:stretch>
            <a:fillRect/>
          </a:stretch>
        </p:blipFill>
        <p:spPr>
          <a:xfrm>
            <a:off x="604386" y="3769529"/>
            <a:ext cx="1619250" cy="1295400"/>
          </a:xfrm>
          <a:prstGeom prst="rect">
            <a:avLst/>
          </a:prstGeom>
          <a:noFill/>
          <a:ln>
            <a:noFill/>
          </a:ln>
        </p:spPr>
      </p:pic>
      <p:sp>
        <p:nvSpPr>
          <p:cNvPr id="244" name="Google Shape;244;p15"/>
          <p:cNvSpPr txBox="1"/>
          <p:nvPr/>
        </p:nvSpPr>
        <p:spPr>
          <a:xfrm>
            <a:off x="605875" y="5072604"/>
            <a:ext cx="8208900" cy="1169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1000"/>
              </a:spcBef>
              <a:spcAft>
                <a:spcPts val="1000"/>
              </a:spcAft>
              <a:buNone/>
            </a:pPr>
            <a:r>
              <a:rPr lang="en-US" sz="1600" b="1" dirty="0">
                <a:solidFill>
                  <a:srgbClr val="595959"/>
                </a:solidFill>
              </a:rPr>
              <a:t>ϵ</a:t>
            </a:r>
            <a:r>
              <a:rPr lang="en-US" sz="1600" b="1" baseline="-25000" dirty="0">
                <a:solidFill>
                  <a:srgbClr val="595959"/>
                </a:solidFill>
              </a:rPr>
              <a:t>C</a:t>
            </a:r>
            <a:r>
              <a:rPr lang="en-US" sz="1600" b="1" dirty="0">
                <a:solidFill>
                  <a:srgbClr val="595959"/>
                </a:solidFill>
              </a:rPr>
              <a:t>​</a:t>
            </a:r>
            <a:r>
              <a:rPr lang="en-US" sz="1600" dirty="0">
                <a:solidFill>
                  <a:srgbClr val="595959"/>
                </a:solidFill>
              </a:rPr>
              <a:t>= 0,4 : </a:t>
            </a:r>
            <a:r>
              <a:rPr lang="en-US" sz="1600" dirty="0" err="1">
                <a:solidFill>
                  <a:srgbClr val="595959"/>
                </a:solidFill>
              </a:rPr>
              <a:t>Parámetro</a:t>
            </a:r>
            <a:r>
              <a:rPr lang="en-US" sz="1600" dirty="0">
                <a:solidFill>
                  <a:srgbClr val="595959"/>
                </a:solidFill>
              </a:rPr>
              <a:t> </a:t>
            </a:r>
            <a:r>
              <a:rPr lang="en-US" sz="1600" dirty="0" err="1">
                <a:solidFill>
                  <a:srgbClr val="595959"/>
                </a:solidFill>
              </a:rPr>
              <a:t>adimensional</a:t>
            </a:r>
            <a:r>
              <a:rPr lang="en-US" sz="1600" dirty="0">
                <a:solidFill>
                  <a:srgbClr val="595959"/>
                </a:solidFill>
              </a:rPr>
              <a:t> de </a:t>
            </a:r>
            <a:r>
              <a:rPr lang="en-US" sz="1600" dirty="0" err="1">
                <a:solidFill>
                  <a:srgbClr val="595959"/>
                </a:solidFill>
              </a:rPr>
              <a:t>conductividad</a:t>
            </a:r>
            <a:r>
              <a:rPr lang="en-US" sz="1600" dirty="0">
                <a:solidFill>
                  <a:srgbClr val="595959"/>
                </a:solidFill>
              </a:rPr>
              <a:t> </a:t>
            </a:r>
            <a:r>
              <a:rPr lang="en-US" sz="1600" dirty="0" err="1">
                <a:solidFill>
                  <a:srgbClr val="595959"/>
                </a:solidFill>
              </a:rPr>
              <a:t>térmica</a:t>
            </a:r>
            <a:br>
              <a:rPr lang="en-US" sz="1600" dirty="0">
                <a:solidFill>
                  <a:srgbClr val="595959"/>
                </a:solidFill>
              </a:rPr>
            </a:br>
            <a:r>
              <a:rPr lang="en-US" sz="1600" b="1" dirty="0">
                <a:solidFill>
                  <a:srgbClr val="595959"/>
                </a:solidFill>
              </a:rPr>
              <a:t>ϵ</a:t>
            </a:r>
            <a:r>
              <a:rPr lang="en-US" sz="1600" b="1" baseline="-25000" dirty="0">
                <a:solidFill>
                  <a:srgbClr val="595959"/>
                </a:solidFill>
              </a:rPr>
              <a:t>G</a:t>
            </a:r>
            <a:r>
              <a:rPr lang="en-US" sz="1600" dirty="0">
                <a:solidFill>
                  <a:srgbClr val="595959"/>
                </a:solidFill>
              </a:rPr>
              <a:t>= 0,6 : </a:t>
            </a:r>
            <a:r>
              <a:rPr lang="en-US" sz="1600" dirty="0" err="1">
                <a:solidFill>
                  <a:srgbClr val="595959"/>
                </a:solidFill>
              </a:rPr>
              <a:t>Parámetro</a:t>
            </a:r>
            <a:r>
              <a:rPr lang="en-US" sz="1600" dirty="0">
                <a:solidFill>
                  <a:srgbClr val="595959"/>
                </a:solidFill>
              </a:rPr>
              <a:t> </a:t>
            </a:r>
            <a:r>
              <a:rPr lang="en-US" sz="1600" dirty="0" err="1">
                <a:solidFill>
                  <a:srgbClr val="595959"/>
                </a:solidFill>
              </a:rPr>
              <a:t>adimensional</a:t>
            </a:r>
            <a:r>
              <a:rPr lang="en-US" sz="1600" dirty="0">
                <a:solidFill>
                  <a:srgbClr val="595959"/>
                </a:solidFill>
              </a:rPr>
              <a:t> de </a:t>
            </a:r>
            <a:r>
              <a:rPr lang="en-US" sz="1600" dirty="0" err="1">
                <a:solidFill>
                  <a:srgbClr val="595959"/>
                </a:solidFill>
              </a:rPr>
              <a:t>generación</a:t>
            </a:r>
            <a:r>
              <a:rPr lang="en-US" sz="1600" dirty="0">
                <a:solidFill>
                  <a:srgbClr val="595959"/>
                </a:solidFill>
              </a:rPr>
              <a:t> de </a:t>
            </a:r>
            <a:r>
              <a:rPr lang="en-US" sz="1600" dirty="0" err="1">
                <a:solidFill>
                  <a:srgbClr val="595959"/>
                </a:solidFill>
              </a:rPr>
              <a:t>calor</a:t>
            </a:r>
            <a:br>
              <a:rPr lang="en-US" sz="1600" dirty="0">
                <a:solidFill>
                  <a:srgbClr val="595959"/>
                </a:solidFill>
              </a:rPr>
            </a:br>
            <a:r>
              <a:rPr lang="en-US" sz="1600" b="1" dirty="0">
                <a:solidFill>
                  <a:srgbClr val="595959"/>
                </a:solidFill>
              </a:rPr>
              <a:t>N </a:t>
            </a:r>
            <a:r>
              <a:rPr lang="en-US" sz="1600" dirty="0">
                <a:solidFill>
                  <a:srgbClr val="595959"/>
                </a:solidFill>
              </a:rPr>
              <a:t>= 1    : </a:t>
            </a:r>
            <a:r>
              <a:rPr lang="en-US" sz="1600" dirty="0" err="1">
                <a:solidFill>
                  <a:srgbClr val="595959"/>
                </a:solidFill>
              </a:rPr>
              <a:t>Parámetro</a:t>
            </a:r>
            <a:r>
              <a:rPr lang="en-US" sz="1600" dirty="0">
                <a:solidFill>
                  <a:srgbClr val="595959"/>
                </a:solidFill>
              </a:rPr>
              <a:t> de </a:t>
            </a:r>
            <a:r>
              <a:rPr lang="en-US" sz="1600" dirty="0" err="1">
                <a:solidFill>
                  <a:srgbClr val="595959"/>
                </a:solidFill>
              </a:rPr>
              <a:t>convección-conducción</a:t>
            </a:r>
            <a:endParaRPr sz="1200" b="1" dirty="0">
              <a:solidFill>
                <a:schemeClr val="dk1"/>
              </a:solidFill>
            </a:endParaRPr>
          </a:p>
        </p:txBody>
      </p:sp>
      <p:sp>
        <p:nvSpPr>
          <p:cNvPr id="245" name="Google Shape;245;p15"/>
          <p:cNvSpPr txBox="1"/>
          <p:nvPr/>
        </p:nvSpPr>
        <p:spPr>
          <a:xfrm>
            <a:off x="400950" y="1012950"/>
            <a:ext cx="5630100" cy="928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1600" b="1">
                <a:solidFill>
                  <a:srgbClr val="595959"/>
                </a:solidFill>
              </a:rPr>
              <a:t>Problema adimensionalizado</a:t>
            </a:r>
            <a:endParaRPr sz="1600" b="1">
              <a:solidFill>
                <a:srgbClr val="595959"/>
              </a:solidFill>
            </a:endParaRPr>
          </a:p>
          <a:p>
            <a:pPr marL="0" lvl="0" indent="0" algn="l" rtl="0">
              <a:lnSpc>
                <a:spcPct val="150000"/>
              </a:lnSpc>
              <a:spcBef>
                <a:spcPts val="1000"/>
              </a:spcBef>
              <a:spcAft>
                <a:spcPts val="1000"/>
              </a:spcAft>
              <a:buNone/>
            </a:pPr>
            <a:endParaRPr sz="1600" b="1">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6"/>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51" name="Google Shape;251;p16"/>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52" name="Google Shape;252;p16"/>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Problema - Transferencia de Calor 1D</a:t>
            </a:r>
            <a:endParaRPr sz="1000" b="1">
              <a:solidFill>
                <a:srgbClr val="1155CC"/>
              </a:solidFill>
              <a:highlight>
                <a:schemeClr val="lt1"/>
              </a:highlight>
            </a:endParaRPr>
          </a:p>
        </p:txBody>
      </p:sp>
      <p:sp>
        <p:nvSpPr>
          <p:cNvPr id="253" name="Google Shape;253;p16"/>
          <p:cNvSpPr txBox="1"/>
          <p:nvPr/>
        </p:nvSpPr>
        <p:spPr>
          <a:xfrm>
            <a:off x="446625" y="937900"/>
            <a:ext cx="5630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a:solidFill>
                  <a:srgbClr val="595959"/>
                </a:solidFill>
              </a:rPr>
              <a:t>Datos del problema físico</a:t>
            </a:r>
            <a:endParaRPr sz="1600" b="1">
              <a:solidFill>
                <a:srgbClr val="595959"/>
              </a:solidFill>
            </a:endParaRPr>
          </a:p>
        </p:txBody>
      </p:sp>
      <p:pic>
        <p:nvPicPr>
          <p:cNvPr id="254" name="Google Shape;254;p16" title="Captura de pantalla 2025-05-22 a la(s) 10.31.42 a. m..png"/>
          <p:cNvPicPr preferRelativeResize="0"/>
          <p:nvPr/>
        </p:nvPicPr>
        <p:blipFill>
          <a:blip r:embed="rId3">
            <a:alphaModFix/>
          </a:blip>
          <a:stretch>
            <a:fillRect/>
          </a:stretch>
        </p:blipFill>
        <p:spPr>
          <a:xfrm>
            <a:off x="1760900" y="1538417"/>
            <a:ext cx="5676900" cy="781050"/>
          </a:xfrm>
          <a:prstGeom prst="rect">
            <a:avLst/>
          </a:prstGeom>
          <a:noFill/>
          <a:ln>
            <a:noFill/>
          </a:ln>
        </p:spPr>
      </p:pic>
      <p:pic>
        <p:nvPicPr>
          <p:cNvPr id="255" name="Google Shape;255;p16" title="Captura de pantalla 2025-05-22 a la(s) 10.45.05 a. m..png"/>
          <p:cNvPicPr preferRelativeResize="0"/>
          <p:nvPr/>
        </p:nvPicPr>
        <p:blipFill>
          <a:blip r:embed="rId4">
            <a:alphaModFix/>
          </a:blip>
          <a:stretch>
            <a:fillRect/>
          </a:stretch>
        </p:blipFill>
        <p:spPr>
          <a:xfrm>
            <a:off x="4855510" y="3141000"/>
            <a:ext cx="4153290" cy="3717000"/>
          </a:xfrm>
          <a:prstGeom prst="rect">
            <a:avLst/>
          </a:prstGeom>
          <a:noFill/>
          <a:ln>
            <a:noFill/>
          </a:ln>
        </p:spPr>
      </p:pic>
      <p:sp>
        <p:nvSpPr>
          <p:cNvPr id="256" name="Google Shape;256;p16"/>
          <p:cNvSpPr txBox="1"/>
          <p:nvPr/>
        </p:nvSpPr>
        <p:spPr>
          <a:xfrm>
            <a:off x="304825" y="2564468"/>
            <a:ext cx="8316300" cy="877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dirty="0">
                <a:solidFill>
                  <a:srgbClr val="595959"/>
                </a:solidFill>
              </a:rPr>
              <a:t>La </a:t>
            </a:r>
            <a:r>
              <a:rPr lang="en-US" sz="1500" dirty="0" err="1">
                <a:solidFill>
                  <a:srgbClr val="595959"/>
                </a:solidFill>
              </a:rPr>
              <a:t>información</a:t>
            </a:r>
            <a:r>
              <a:rPr lang="en-US" sz="1500" dirty="0">
                <a:solidFill>
                  <a:srgbClr val="595959"/>
                </a:solidFill>
              </a:rPr>
              <a:t> </a:t>
            </a:r>
            <a:r>
              <a:rPr lang="en-US" sz="1500" dirty="0" err="1">
                <a:solidFill>
                  <a:srgbClr val="595959"/>
                </a:solidFill>
              </a:rPr>
              <a:t>proporcionada</a:t>
            </a:r>
            <a:r>
              <a:rPr lang="en-US" sz="1500" dirty="0">
                <a:solidFill>
                  <a:srgbClr val="595959"/>
                </a:solidFill>
              </a:rPr>
              <a:t> </a:t>
            </a:r>
            <a:r>
              <a:rPr lang="en-US" sz="1500" dirty="0" err="1">
                <a:solidFill>
                  <a:srgbClr val="595959"/>
                </a:solidFill>
              </a:rPr>
              <a:t>consiste</a:t>
            </a:r>
            <a:r>
              <a:rPr lang="en-US" sz="1500" dirty="0">
                <a:solidFill>
                  <a:srgbClr val="595959"/>
                </a:solidFill>
              </a:rPr>
              <a:t> </a:t>
            </a:r>
            <a:r>
              <a:rPr lang="en-US" sz="1500" dirty="0" err="1">
                <a:solidFill>
                  <a:srgbClr val="595959"/>
                </a:solidFill>
              </a:rPr>
              <a:t>en</a:t>
            </a:r>
            <a:r>
              <a:rPr lang="en-US" sz="1500" dirty="0">
                <a:solidFill>
                  <a:srgbClr val="595959"/>
                </a:solidFill>
              </a:rPr>
              <a:t> un </a:t>
            </a:r>
            <a:r>
              <a:rPr lang="en-US" sz="1500" dirty="0" err="1">
                <a:solidFill>
                  <a:srgbClr val="595959"/>
                </a:solidFill>
              </a:rPr>
              <a:t>dataframe</a:t>
            </a:r>
            <a:r>
              <a:rPr lang="en-US" sz="1500" dirty="0">
                <a:solidFill>
                  <a:srgbClr val="595959"/>
                </a:solidFill>
              </a:rPr>
              <a:t> de 500 </a:t>
            </a:r>
            <a:r>
              <a:rPr lang="en-US" sz="1500" dirty="0" err="1">
                <a:solidFill>
                  <a:srgbClr val="595959"/>
                </a:solidFill>
              </a:rPr>
              <a:t>muestras</a:t>
            </a:r>
            <a:r>
              <a:rPr lang="en-US" sz="1500" dirty="0">
                <a:solidFill>
                  <a:srgbClr val="595959"/>
                </a:solidFill>
              </a:rPr>
              <a:t> de </a:t>
            </a:r>
            <a:r>
              <a:rPr lang="en-US" sz="1500" dirty="0" err="1">
                <a:solidFill>
                  <a:srgbClr val="595959"/>
                </a:solidFill>
              </a:rPr>
              <a:t>nueve</a:t>
            </a:r>
            <a:r>
              <a:rPr lang="en-US" sz="1500" dirty="0">
                <a:solidFill>
                  <a:srgbClr val="595959"/>
                </a:solidFill>
              </a:rPr>
              <a:t> </a:t>
            </a:r>
            <a:r>
              <a:rPr lang="en-US" sz="1500" dirty="0" err="1">
                <a:solidFill>
                  <a:srgbClr val="595959"/>
                </a:solidFill>
              </a:rPr>
              <a:t>temperaturas</a:t>
            </a:r>
            <a:r>
              <a:rPr lang="en-US" sz="1500" dirty="0">
                <a:solidFill>
                  <a:srgbClr val="595959"/>
                </a:solidFill>
              </a:rPr>
              <a:t> </a:t>
            </a:r>
            <a:r>
              <a:rPr lang="en-US" sz="1500" dirty="0" err="1">
                <a:solidFill>
                  <a:srgbClr val="595959"/>
                </a:solidFill>
              </a:rPr>
              <a:t>equiespaciadas</a:t>
            </a:r>
            <a:r>
              <a:rPr lang="en-US" sz="1500" dirty="0">
                <a:solidFill>
                  <a:srgbClr val="595959"/>
                </a:solidFill>
              </a:rPr>
              <a:t> </a:t>
            </a:r>
            <a:r>
              <a:rPr lang="en-US" sz="1500" dirty="0" err="1">
                <a:solidFill>
                  <a:srgbClr val="595959"/>
                </a:solidFill>
              </a:rPr>
              <a:t>en</a:t>
            </a:r>
            <a:r>
              <a:rPr lang="en-US" sz="1500" dirty="0">
                <a:solidFill>
                  <a:srgbClr val="595959"/>
                </a:solidFill>
              </a:rPr>
              <a:t> x*∈ [0,1], junto con </a:t>
            </a:r>
            <a:r>
              <a:rPr lang="en-US" sz="1500" dirty="0" err="1">
                <a:solidFill>
                  <a:srgbClr val="595959"/>
                </a:solidFill>
              </a:rPr>
              <a:t>su</a:t>
            </a:r>
            <a:r>
              <a:rPr lang="en-US" sz="1500" dirty="0">
                <a:solidFill>
                  <a:srgbClr val="595959"/>
                </a:solidFill>
              </a:rPr>
              <a:t> </a:t>
            </a:r>
            <a:r>
              <a:rPr lang="en-US" sz="1500" dirty="0" err="1">
                <a:solidFill>
                  <a:srgbClr val="595959"/>
                </a:solidFill>
              </a:rPr>
              <a:t>correspondiente</a:t>
            </a:r>
            <a:r>
              <a:rPr lang="en-US" sz="1500" dirty="0">
                <a:solidFill>
                  <a:srgbClr val="595959"/>
                </a:solidFill>
              </a:rPr>
              <a:t> valor de </a:t>
            </a:r>
            <a:r>
              <a:rPr lang="en-US" sz="1500" dirty="0" err="1">
                <a:solidFill>
                  <a:srgbClr val="595959"/>
                </a:solidFill>
              </a:rPr>
              <a:t>generación</a:t>
            </a:r>
            <a:r>
              <a:rPr lang="en-US" sz="1500" dirty="0">
                <a:solidFill>
                  <a:srgbClr val="595959"/>
                </a:solidFill>
              </a:rPr>
              <a:t> de </a:t>
            </a:r>
            <a:r>
              <a:rPr lang="en-US" sz="1500" dirty="0" err="1">
                <a:solidFill>
                  <a:srgbClr val="595959"/>
                </a:solidFill>
              </a:rPr>
              <a:t>calor</a:t>
            </a:r>
            <a:r>
              <a:rPr lang="en-US" sz="1500" dirty="0">
                <a:solidFill>
                  <a:srgbClr val="595959"/>
                </a:solidFill>
              </a:rPr>
              <a:t> G. Los </a:t>
            </a:r>
            <a:r>
              <a:rPr lang="en-US" sz="1500" dirty="0" err="1">
                <a:solidFill>
                  <a:srgbClr val="595959"/>
                </a:solidFill>
              </a:rPr>
              <a:t>datos</a:t>
            </a:r>
            <a:r>
              <a:rPr lang="en-US" sz="1500" dirty="0">
                <a:solidFill>
                  <a:srgbClr val="595959"/>
                </a:solidFill>
              </a:rPr>
              <a:t> se </a:t>
            </a:r>
            <a:r>
              <a:rPr lang="en-US" sz="1500" dirty="0" err="1">
                <a:solidFill>
                  <a:srgbClr val="595959"/>
                </a:solidFill>
              </a:rPr>
              <a:t>encuentra</a:t>
            </a:r>
            <a:r>
              <a:rPr lang="en-US" sz="1500" dirty="0">
                <a:solidFill>
                  <a:srgbClr val="595959"/>
                </a:solidFill>
              </a:rPr>
              <a:t> </a:t>
            </a:r>
            <a:r>
              <a:rPr lang="en-US" sz="1500" dirty="0" err="1">
                <a:solidFill>
                  <a:srgbClr val="595959"/>
                </a:solidFill>
              </a:rPr>
              <a:t>proporcionados</a:t>
            </a:r>
            <a:r>
              <a:rPr lang="en-US" sz="1500" dirty="0">
                <a:solidFill>
                  <a:srgbClr val="595959"/>
                </a:solidFill>
              </a:rPr>
              <a:t> </a:t>
            </a:r>
            <a:r>
              <a:rPr lang="en-US" sz="1500" dirty="0" err="1">
                <a:solidFill>
                  <a:srgbClr val="595959"/>
                </a:solidFill>
              </a:rPr>
              <a:t>en</a:t>
            </a:r>
            <a:r>
              <a:rPr lang="en-US" sz="1500" dirty="0">
                <a:solidFill>
                  <a:srgbClr val="595959"/>
                </a:solidFill>
              </a:rPr>
              <a:t> </a:t>
            </a:r>
            <a:r>
              <a:rPr lang="en-US" sz="1500" dirty="0" err="1">
                <a:solidFill>
                  <a:srgbClr val="595959"/>
                </a:solidFill>
              </a:rPr>
              <a:t>el</a:t>
            </a:r>
            <a:r>
              <a:rPr lang="en-US" sz="1500" dirty="0">
                <a:solidFill>
                  <a:srgbClr val="595959"/>
                </a:solidFill>
              </a:rPr>
              <a:t> </a:t>
            </a:r>
            <a:r>
              <a:rPr lang="en-US" sz="1500" dirty="0" err="1">
                <a:solidFill>
                  <a:srgbClr val="595959"/>
                </a:solidFill>
              </a:rPr>
              <a:t>archivo</a:t>
            </a:r>
            <a:r>
              <a:rPr lang="en-US" sz="1500" dirty="0">
                <a:solidFill>
                  <a:srgbClr val="595959"/>
                </a:solidFill>
              </a:rPr>
              <a:t> datos_calor.csv.</a:t>
            </a:r>
            <a:endParaRPr dirty="0"/>
          </a:p>
        </p:txBody>
      </p:sp>
      <p:sp>
        <p:nvSpPr>
          <p:cNvPr id="257" name="Google Shape;257;p16"/>
          <p:cNvSpPr txBox="1"/>
          <p:nvPr/>
        </p:nvSpPr>
        <p:spPr>
          <a:xfrm>
            <a:off x="304825" y="4134998"/>
            <a:ext cx="4405500" cy="1482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500" dirty="0" err="1">
                <a:solidFill>
                  <a:srgbClr val="595959"/>
                </a:solidFill>
              </a:rPr>
              <a:t>Oommen</a:t>
            </a:r>
            <a:r>
              <a:rPr lang="en-US" sz="1500" dirty="0">
                <a:solidFill>
                  <a:srgbClr val="595959"/>
                </a:solidFill>
              </a:rPr>
              <a:t>, Vivek &amp; Srinivasan, Balaji. (2022). Solving Inverse Heat Transfer Problems Without Surrogate Models: A Fast, Data-Sparse, Physics Informed Neural Network Approach. Journal of Computing and Information Science in Engineering. 22. 1-12. 10.1115/1.4053800.</a:t>
            </a:r>
            <a:r>
              <a:rPr lang="en-US" dirty="0"/>
              <a:t>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7"/>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63" name="Google Shape;263;p17"/>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64" name="Google Shape;264;p17"/>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subrogado</a:t>
            </a:r>
            <a:endParaRPr sz="1000" b="1">
              <a:solidFill>
                <a:srgbClr val="1155CC"/>
              </a:solidFill>
              <a:highlight>
                <a:schemeClr val="lt1"/>
              </a:highlight>
            </a:endParaRPr>
          </a:p>
        </p:txBody>
      </p:sp>
      <p:sp>
        <p:nvSpPr>
          <p:cNvPr id="265" name="Google Shape;265;p17"/>
          <p:cNvSpPr txBox="1"/>
          <p:nvPr/>
        </p:nvSpPr>
        <p:spPr>
          <a:xfrm>
            <a:off x="446625" y="937900"/>
            <a:ext cx="8267100" cy="538606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1600" b="1" dirty="0" err="1">
                <a:solidFill>
                  <a:srgbClr val="595959"/>
                </a:solidFill>
              </a:rPr>
              <a:t>Modelo</a:t>
            </a:r>
            <a:r>
              <a:rPr lang="en-US" sz="1600" b="1" dirty="0">
                <a:solidFill>
                  <a:srgbClr val="595959"/>
                </a:solidFill>
              </a:rPr>
              <a:t> </a:t>
            </a:r>
            <a:r>
              <a:rPr lang="en-US" sz="1600" b="1" dirty="0" err="1">
                <a:solidFill>
                  <a:srgbClr val="595959"/>
                </a:solidFill>
              </a:rPr>
              <a:t>subrogado</a:t>
            </a:r>
            <a:endParaRPr sz="1600" b="1" dirty="0">
              <a:solidFill>
                <a:srgbClr val="595959"/>
              </a:solidFill>
            </a:endParaRPr>
          </a:p>
          <a:p>
            <a:pPr marL="0" lvl="0" indent="0" algn="just" rtl="0">
              <a:lnSpc>
                <a:spcPct val="150000"/>
              </a:lnSpc>
              <a:spcBef>
                <a:spcPts val="1000"/>
              </a:spcBef>
              <a:spcAft>
                <a:spcPts val="0"/>
              </a:spcAft>
              <a:buClr>
                <a:schemeClr val="dk1"/>
              </a:buClr>
              <a:buSzPts val="1100"/>
              <a:buFont typeface="Arial"/>
              <a:buNone/>
            </a:pPr>
            <a:r>
              <a:rPr lang="en-US" sz="1500" dirty="0">
                <a:solidFill>
                  <a:srgbClr val="595959"/>
                </a:solidFill>
              </a:rPr>
              <a:t>Un </a:t>
            </a:r>
            <a:r>
              <a:rPr lang="en-US" sz="1500" dirty="0" err="1">
                <a:solidFill>
                  <a:srgbClr val="595959"/>
                </a:solidFill>
              </a:rPr>
              <a:t>modelo</a:t>
            </a:r>
            <a:r>
              <a:rPr lang="en-US" sz="1500" dirty="0">
                <a:solidFill>
                  <a:srgbClr val="595959"/>
                </a:solidFill>
              </a:rPr>
              <a:t> </a:t>
            </a:r>
            <a:r>
              <a:rPr lang="en-US" sz="1500" dirty="0" err="1">
                <a:solidFill>
                  <a:srgbClr val="595959"/>
                </a:solidFill>
              </a:rPr>
              <a:t>Subrogado</a:t>
            </a:r>
            <a:r>
              <a:rPr lang="en-US" sz="1500" dirty="0">
                <a:solidFill>
                  <a:srgbClr val="595959"/>
                </a:solidFill>
              </a:rPr>
              <a:t> es una red neuronal que </a:t>
            </a:r>
            <a:r>
              <a:rPr lang="en-US" sz="1500" dirty="0" err="1">
                <a:solidFill>
                  <a:srgbClr val="595959"/>
                </a:solidFill>
              </a:rPr>
              <a:t>actúa</a:t>
            </a:r>
            <a:r>
              <a:rPr lang="en-US" sz="1500" dirty="0">
                <a:solidFill>
                  <a:srgbClr val="595959"/>
                </a:solidFill>
              </a:rPr>
              <a:t> </a:t>
            </a:r>
            <a:r>
              <a:rPr lang="en-US" sz="1500" dirty="0" err="1">
                <a:solidFill>
                  <a:srgbClr val="595959"/>
                </a:solidFill>
              </a:rPr>
              <a:t>como</a:t>
            </a:r>
            <a:r>
              <a:rPr lang="en-US" sz="1500" dirty="0">
                <a:solidFill>
                  <a:srgbClr val="595959"/>
                </a:solidFill>
              </a:rPr>
              <a:t> </a:t>
            </a:r>
            <a:r>
              <a:rPr lang="en-US" sz="1500" dirty="0" err="1">
                <a:solidFill>
                  <a:srgbClr val="595959"/>
                </a:solidFill>
              </a:rPr>
              <a:t>modelo</a:t>
            </a:r>
            <a:r>
              <a:rPr lang="en-US" sz="1500" dirty="0">
                <a:solidFill>
                  <a:srgbClr val="595959"/>
                </a:solidFill>
              </a:rPr>
              <a:t> </a:t>
            </a:r>
            <a:r>
              <a:rPr lang="en-US" sz="1500" dirty="0" err="1">
                <a:solidFill>
                  <a:srgbClr val="595959"/>
                </a:solidFill>
              </a:rPr>
              <a:t>sustituto</a:t>
            </a:r>
            <a:r>
              <a:rPr lang="en-US" sz="1500" dirty="0">
                <a:solidFill>
                  <a:srgbClr val="595959"/>
                </a:solidFill>
              </a:rPr>
              <a:t> de un </a:t>
            </a:r>
            <a:r>
              <a:rPr lang="en-US" sz="1500" dirty="0" err="1">
                <a:solidFill>
                  <a:srgbClr val="595959"/>
                </a:solidFill>
              </a:rPr>
              <a:t>sistema</a:t>
            </a:r>
            <a:r>
              <a:rPr lang="en-US" sz="1500" dirty="0">
                <a:solidFill>
                  <a:srgbClr val="595959"/>
                </a:solidFill>
              </a:rPr>
              <a:t> </a:t>
            </a:r>
            <a:r>
              <a:rPr lang="en-US" sz="1500" dirty="0" err="1">
                <a:solidFill>
                  <a:srgbClr val="595959"/>
                </a:solidFill>
              </a:rPr>
              <a:t>físico</a:t>
            </a:r>
            <a:r>
              <a:rPr lang="en-US" sz="1500" dirty="0">
                <a:solidFill>
                  <a:srgbClr val="595959"/>
                </a:solidFill>
              </a:rPr>
              <a:t> </a:t>
            </a:r>
            <a:r>
              <a:rPr lang="en-US" sz="1500" dirty="0" err="1">
                <a:solidFill>
                  <a:srgbClr val="595959"/>
                </a:solidFill>
              </a:rPr>
              <a:t>complejo</a:t>
            </a:r>
            <a:r>
              <a:rPr lang="en-US" sz="1500" dirty="0">
                <a:solidFill>
                  <a:srgbClr val="595959"/>
                </a:solidFill>
              </a:rPr>
              <a:t>, </a:t>
            </a:r>
            <a:r>
              <a:rPr lang="en-US" sz="1500" dirty="0" err="1">
                <a:solidFill>
                  <a:srgbClr val="595959"/>
                </a:solidFill>
              </a:rPr>
              <a:t>aproximando</a:t>
            </a:r>
            <a:r>
              <a:rPr lang="en-US" sz="1500" dirty="0">
                <a:solidFill>
                  <a:srgbClr val="595959"/>
                </a:solidFill>
              </a:rPr>
              <a:t> </a:t>
            </a:r>
            <a:r>
              <a:rPr lang="en-US" sz="1500" dirty="0" err="1">
                <a:solidFill>
                  <a:srgbClr val="595959"/>
                </a:solidFill>
              </a:rPr>
              <a:t>soluciones</a:t>
            </a:r>
            <a:r>
              <a:rPr lang="en-US" sz="1500" dirty="0">
                <a:solidFill>
                  <a:srgbClr val="595959"/>
                </a:solidFill>
              </a:rPr>
              <a:t> de </a:t>
            </a:r>
            <a:r>
              <a:rPr lang="en-US" sz="1500" dirty="0" err="1">
                <a:solidFill>
                  <a:srgbClr val="595959"/>
                </a:solidFill>
              </a:rPr>
              <a:t>ecuaciones</a:t>
            </a:r>
            <a:r>
              <a:rPr lang="en-US" sz="1500" dirty="0">
                <a:solidFill>
                  <a:srgbClr val="595959"/>
                </a:solidFill>
              </a:rPr>
              <a:t> </a:t>
            </a:r>
            <a:r>
              <a:rPr lang="en-US" sz="1500" dirty="0" err="1">
                <a:solidFill>
                  <a:srgbClr val="595959"/>
                </a:solidFill>
              </a:rPr>
              <a:t>diferenciales</a:t>
            </a:r>
            <a:r>
              <a:rPr lang="en-US" sz="1500" dirty="0">
                <a:solidFill>
                  <a:srgbClr val="595959"/>
                </a:solidFill>
              </a:rPr>
              <a:t> con </a:t>
            </a:r>
            <a:r>
              <a:rPr lang="en-US" sz="1500" dirty="0" err="1">
                <a:solidFill>
                  <a:srgbClr val="595959"/>
                </a:solidFill>
              </a:rPr>
              <a:t>alta</a:t>
            </a:r>
            <a:r>
              <a:rPr lang="en-US" sz="1500" dirty="0">
                <a:solidFill>
                  <a:srgbClr val="595959"/>
                </a:solidFill>
              </a:rPr>
              <a:t> </a:t>
            </a:r>
            <a:r>
              <a:rPr lang="en-US" sz="1500" dirty="0" err="1">
                <a:solidFill>
                  <a:srgbClr val="595959"/>
                </a:solidFill>
              </a:rPr>
              <a:t>fidelidad</a:t>
            </a:r>
            <a:r>
              <a:rPr lang="en-US" sz="1500" dirty="0">
                <a:solidFill>
                  <a:srgbClr val="595959"/>
                </a:solidFill>
              </a:rPr>
              <a:t> y bajo </a:t>
            </a:r>
            <a:r>
              <a:rPr lang="en-US" sz="1500" dirty="0" err="1">
                <a:solidFill>
                  <a:srgbClr val="595959"/>
                </a:solidFill>
              </a:rPr>
              <a:t>costo</a:t>
            </a:r>
            <a:r>
              <a:rPr lang="en-US" sz="1500" dirty="0">
                <a:solidFill>
                  <a:srgbClr val="595959"/>
                </a:solidFill>
              </a:rPr>
              <a:t> </a:t>
            </a:r>
            <a:r>
              <a:rPr lang="en-US" sz="1500" dirty="0" err="1">
                <a:solidFill>
                  <a:srgbClr val="595959"/>
                </a:solidFill>
              </a:rPr>
              <a:t>computacional</a:t>
            </a:r>
            <a:r>
              <a:rPr lang="en-US" sz="1500" dirty="0">
                <a:solidFill>
                  <a:srgbClr val="595959"/>
                </a:solidFill>
              </a:rPr>
              <a:t> a </a:t>
            </a:r>
            <a:r>
              <a:rPr lang="en-US" sz="1500" dirty="0" err="1">
                <a:solidFill>
                  <a:srgbClr val="595959"/>
                </a:solidFill>
              </a:rPr>
              <a:t>partir</a:t>
            </a:r>
            <a:r>
              <a:rPr lang="en-US" sz="1500" dirty="0">
                <a:solidFill>
                  <a:srgbClr val="595959"/>
                </a:solidFill>
              </a:rPr>
              <a:t> de </a:t>
            </a:r>
            <a:r>
              <a:rPr lang="en-US" sz="1500" dirty="0" err="1">
                <a:solidFill>
                  <a:srgbClr val="595959"/>
                </a:solidFill>
              </a:rPr>
              <a:t>datos</a:t>
            </a:r>
            <a:r>
              <a:rPr lang="en-US" sz="1500" dirty="0">
                <a:solidFill>
                  <a:srgbClr val="595959"/>
                </a:solidFill>
              </a:rPr>
              <a:t> de </a:t>
            </a:r>
            <a:r>
              <a:rPr lang="en-US" sz="1500" dirty="0" err="1">
                <a:solidFill>
                  <a:srgbClr val="595959"/>
                </a:solidFill>
              </a:rPr>
              <a:t>muestra</a:t>
            </a:r>
            <a:r>
              <a:rPr lang="en-US" sz="1500" dirty="0">
                <a:solidFill>
                  <a:srgbClr val="595959"/>
                </a:solidFill>
              </a:rPr>
              <a:t>..</a:t>
            </a:r>
            <a:endParaRPr sz="1500" dirty="0">
              <a:solidFill>
                <a:srgbClr val="595959"/>
              </a:solidFill>
            </a:endParaRPr>
          </a:p>
          <a:p>
            <a:pPr marL="0" lvl="0" indent="0" algn="just" rtl="0">
              <a:lnSpc>
                <a:spcPct val="150000"/>
              </a:lnSpc>
              <a:spcBef>
                <a:spcPts val="1000"/>
              </a:spcBef>
              <a:spcAft>
                <a:spcPts val="0"/>
              </a:spcAft>
              <a:buNone/>
            </a:pPr>
            <a:endParaRPr sz="1500" dirty="0">
              <a:solidFill>
                <a:srgbClr val="595959"/>
              </a:solidFill>
            </a:endParaRPr>
          </a:p>
          <a:p>
            <a:pPr marL="457200" marR="0" lvl="0" indent="-323850" algn="just" rtl="0">
              <a:lnSpc>
                <a:spcPct val="150000"/>
              </a:lnSpc>
              <a:spcBef>
                <a:spcPts val="1000"/>
              </a:spcBef>
              <a:spcAft>
                <a:spcPts val="0"/>
              </a:spcAft>
              <a:buClr>
                <a:srgbClr val="595959"/>
              </a:buClr>
              <a:buSzPts val="1500"/>
              <a:buChar char="●"/>
            </a:pPr>
            <a:r>
              <a:rPr lang="en-US" sz="1500" dirty="0" err="1">
                <a:solidFill>
                  <a:srgbClr val="595959"/>
                </a:solidFill>
              </a:rPr>
              <a:t>Reemplaza</a:t>
            </a:r>
            <a:r>
              <a:rPr lang="en-US" sz="1500" dirty="0">
                <a:solidFill>
                  <a:srgbClr val="595959"/>
                </a:solidFill>
              </a:rPr>
              <a:t> </a:t>
            </a:r>
            <a:r>
              <a:rPr lang="en-US" sz="1500" dirty="0" err="1">
                <a:solidFill>
                  <a:srgbClr val="595959"/>
                </a:solidFill>
              </a:rPr>
              <a:t>simulaciones</a:t>
            </a:r>
            <a:r>
              <a:rPr lang="en-US" sz="1500" dirty="0">
                <a:solidFill>
                  <a:srgbClr val="595959"/>
                </a:solidFill>
              </a:rPr>
              <a:t> </a:t>
            </a:r>
            <a:r>
              <a:rPr lang="en-US" sz="1500" dirty="0" err="1">
                <a:solidFill>
                  <a:srgbClr val="595959"/>
                </a:solidFill>
              </a:rPr>
              <a:t>costosas</a:t>
            </a:r>
            <a:r>
              <a:rPr lang="en-US" sz="1500" dirty="0">
                <a:solidFill>
                  <a:srgbClr val="595959"/>
                </a:solidFill>
              </a:rPr>
              <a:t> (FEM, CFD, etc.)</a:t>
            </a:r>
            <a:endParaRPr sz="1500" dirty="0">
              <a:solidFill>
                <a:srgbClr val="595959"/>
              </a:solidFill>
            </a:endParaRPr>
          </a:p>
          <a:p>
            <a:pPr marL="457200" marR="0" lvl="0" indent="-323850" algn="just" rtl="0">
              <a:lnSpc>
                <a:spcPct val="150000"/>
              </a:lnSpc>
              <a:spcBef>
                <a:spcPts val="0"/>
              </a:spcBef>
              <a:spcAft>
                <a:spcPts val="0"/>
              </a:spcAft>
              <a:buClr>
                <a:srgbClr val="595959"/>
              </a:buClr>
              <a:buSzPts val="1500"/>
              <a:buChar char="●"/>
            </a:pPr>
            <a:r>
              <a:rPr lang="en-US" sz="1500" dirty="0" err="1">
                <a:solidFill>
                  <a:srgbClr val="595959"/>
                </a:solidFill>
              </a:rPr>
              <a:t>Respeta</a:t>
            </a:r>
            <a:r>
              <a:rPr lang="en-US" sz="1500" dirty="0">
                <a:solidFill>
                  <a:srgbClr val="595959"/>
                </a:solidFill>
              </a:rPr>
              <a:t> las </a:t>
            </a:r>
            <a:r>
              <a:rPr lang="en-US" sz="1500" dirty="0" err="1">
                <a:solidFill>
                  <a:srgbClr val="595959"/>
                </a:solidFill>
              </a:rPr>
              <a:t>leyes</a:t>
            </a:r>
            <a:r>
              <a:rPr lang="en-US" sz="1500" dirty="0">
                <a:solidFill>
                  <a:srgbClr val="595959"/>
                </a:solidFill>
              </a:rPr>
              <a:t> </a:t>
            </a:r>
            <a:r>
              <a:rPr lang="en-US" sz="1500" dirty="0" err="1">
                <a:solidFill>
                  <a:srgbClr val="595959"/>
                </a:solidFill>
              </a:rPr>
              <a:t>físicas</a:t>
            </a:r>
            <a:r>
              <a:rPr lang="en-US" sz="1500" dirty="0">
                <a:solidFill>
                  <a:srgbClr val="595959"/>
                </a:solidFill>
              </a:rPr>
              <a:t> del </a:t>
            </a:r>
            <a:r>
              <a:rPr lang="en-US" sz="1500" dirty="0" err="1">
                <a:solidFill>
                  <a:srgbClr val="595959"/>
                </a:solidFill>
              </a:rPr>
              <a:t>sistema</a:t>
            </a:r>
            <a:r>
              <a:rPr lang="en-US" sz="1500" dirty="0">
                <a:solidFill>
                  <a:srgbClr val="595959"/>
                </a:solidFill>
              </a:rPr>
              <a:t> </a:t>
            </a:r>
            <a:r>
              <a:rPr lang="en-US" sz="1500" dirty="0" err="1">
                <a:solidFill>
                  <a:srgbClr val="595959"/>
                </a:solidFill>
              </a:rPr>
              <a:t>proveniente</a:t>
            </a:r>
            <a:r>
              <a:rPr lang="en-US" sz="1500" dirty="0">
                <a:solidFill>
                  <a:srgbClr val="595959"/>
                </a:solidFill>
              </a:rPr>
              <a:t> de los </a:t>
            </a:r>
            <a:r>
              <a:rPr lang="en-US" sz="1500" dirty="0" err="1">
                <a:solidFill>
                  <a:srgbClr val="595959"/>
                </a:solidFill>
              </a:rPr>
              <a:t>datos</a:t>
            </a:r>
            <a:r>
              <a:rPr lang="en-US" sz="1500" dirty="0">
                <a:solidFill>
                  <a:srgbClr val="595959"/>
                </a:solidFill>
              </a:rPr>
              <a:t> </a:t>
            </a:r>
            <a:r>
              <a:rPr lang="en-US" sz="1500" dirty="0" err="1">
                <a:solidFill>
                  <a:srgbClr val="595959"/>
                </a:solidFill>
              </a:rPr>
              <a:t>provistos</a:t>
            </a:r>
            <a:r>
              <a:rPr lang="en-US" sz="1500" dirty="0">
                <a:solidFill>
                  <a:srgbClr val="595959"/>
                </a:solidFill>
              </a:rPr>
              <a:t>. </a:t>
            </a:r>
            <a:endParaRPr sz="1500" dirty="0">
              <a:solidFill>
                <a:srgbClr val="595959"/>
              </a:solidFill>
            </a:endParaRPr>
          </a:p>
          <a:p>
            <a:pPr marL="457200" marR="0" lvl="0" indent="-323850" algn="just" rtl="0">
              <a:lnSpc>
                <a:spcPct val="150000"/>
              </a:lnSpc>
              <a:spcBef>
                <a:spcPts val="0"/>
              </a:spcBef>
              <a:spcAft>
                <a:spcPts val="0"/>
              </a:spcAft>
              <a:buClr>
                <a:srgbClr val="595959"/>
              </a:buClr>
              <a:buSzPts val="1500"/>
              <a:buChar char="●"/>
            </a:pPr>
            <a:r>
              <a:rPr lang="en-US" sz="1500" dirty="0" err="1">
                <a:solidFill>
                  <a:srgbClr val="595959"/>
                </a:solidFill>
              </a:rPr>
              <a:t>Acelera</a:t>
            </a:r>
            <a:r>
              <a:rPr lang="en-US" sz="1500" dirty="0">
                <a:solidFill>
                  <a:srgbClr val="595959"/>
                </a:solidFill>
              </a:rPr>
              <a:t> </a:t>
            </a:r>
            <a:r>
              <a:rPr lang="en-US" sz="1500" dirty="0" err="1">
                <a:solidFill>
                  <a:srgbClr val="595959"/>
                </a:solidFill>
              </a:rPr>
              <a:t>el</a:t>
            </a:r>
            <a:r>
              <a:rPr lang="en-US" sz="1500" dirty="0">
                <a:solidFill>
                  <a:srgbClr val="595959"/>
                </a:solidFill>
              </a:rPr>
              <a:t> </a:t>
            </a:r>
            <a:r>
              <a:rPr lang="en-US" sz="1500" dirty="0" err="1">
                <a:solidFill>
                  <a:srgbClr val="595959"/>
                </a:solidFill>
              </a:rPr>
              <a:t>análisis</a:t>
            </a:r>
            <a:r>
              <a:rPr lang="en-US" sz="1500" dirty="0">
                <a:solidFill>
                  <a:srgbClr val="595959"/>
                </a:solidFill>
              </a:rPr>
              <a:t> </a:t>
            </a:r>
            <a:r>
              <a:rPr lang="en-US" sz="1500" dirty="0" err="1">
                <a:solidFill>
                  <a:srgbClr val="595959"/>
                </a:solidFill>
              </a:rPr>
              <a:t>en</a:t>
            </a:r>
            <a:r>
              <a:rPr lang="en-US" sz="1500" dirty="0">
                <a:solidFill>
                  <a:srgbClr val="595959"/>
                </a:solidFill>
              </a:rPr>
              <a:t> </a:t>
            </a:r>
            <a:r>
              <a:rPr lang="en-US" sz="1500" dirty="0" err="1">
                <a:solidFill>
                  <a:srgbClr val="595959"/>
                </a:solidFill>
              </a:rPr>
              <a:t>procesos</a:t>
            </a:r>
            <a:r>
              <a:rPr lang="en-US" sz="1500" dirty="0">
                <a:solidFill>
                  <a:srgbClr val="595959"/>
                </a:solidFill>
              </a:rPr>
              <a:t> de:</a:t>
            </a:r>
            <a:endParaRPr sz="1500" dirty="0">
              <a:solidFill>
                <a:srgbClr val="595959"/>
              </a:solidFill>
            </a:endParaRPr>
          </a:p>
          <a:p>
            <a:pPr marL="914400" marR="0" lvl="1" indent="-323850" algn="just" rtl="0">
              <a:lnSpc>
                <a:spcPct val="150000"/>
              </a:lnSpc>
              <a:spcBef>
                <a:spcPts val="0"/>
              </a:spcBef>
              <a:spcAft>
                <a:spcPts val="0"/>
              </a:spcAft>
              <a:buClr>
                <a:srgbClr val="595959"/>
              </a:buClr>
              <a:buSzPts val="1500"/>
              <a:buChar char="○"/>
            </a:pPr>
            <a:r>
              <a:rPr lang="en-US" sz="1500" dirty="0" err="1">
                <a:solidFill>
                  <a:srgbClr val="595959"/>
                </a:solidFill>
              </a:rPr>
              <a:t>optimización</a:t>
            </a:r>
            <a:endParaRPr sz="1500" dirty="0">
              <a:solidFill>
                <a:srgbClr val="595959"/>
              </a:solidFill>
            </a:endParaRPr>
          </a:p>
          <a:p>
            <a:pPr marL="914400" marR="0" lvl="1" indent="-323850" algn="just" rtl="0">
              <a:lnSpc>
                <a:spcPct val="150000"/>
              </a:lnSpc>
              <a:spcBef>
                <a:spcPts val="0"/>
              </a:spcBef>
              <a:spcAft>
                <a:spcPts val="0"/>
              </a:spcAft>
              <a:buClr>
                <a:srgbClr val="595959"/>
              </a:buClr>
              <a:buSzPts val="1500"/>
              <a:buChar char="○"/>
            </a:pPr>
            <a:r>
              <a:rPr lang="en-US" sz="1500" dirty="0">
                <a:solidFill>
                  <a:srgbClr val="595959"/>
                </a:solidFill>
              </a:rPr>
              <a:t>control </a:t>
            </a:r>
            <a:r>
              <a:rPr lang="en-US" sz="1500" dirty="0" err="1">
                <a:solidFill>
                  <a:srgbClr val="595959"/>
                </a:solidFill>
              </a:rPr>
              <a:t>en</a:t>
            </a:r>
            <a:r>
              <a:rPr lang="en-US" sz="1500" dirty="0">
                <a:solidFill>
                  <a:srgbClr val="595959"/>
                </a:solidFill>
              </a:rPr>
              <a:t> </a:t>
            </a:r>
            <a:r>
              <a:rPr lang="en-US" sz="1500" dirty="0" err="1">
                <a:solidFill>
                  <a:srgbClr val="595959"/>
                </a:solidFill>
              </a:rPr>
              <a:t>tiempo</a:t>
            </a:r>
            <a:r>
              <a:rPr lang="en-US" sz="1500" dirty="0">
                <a:solidFill>
                  <a:srgbClr val="595959"/>
                </a:solidFill>
              </a:rPr>
              <a:t> real</a:t>
            </a:r>
            <a:endParaRPr sz="1500" dirty="0">
              <a:solidFill>
                <a:srgbClr val="595959"/>
              </a:solidFill>
            </a:endParaRPr>
          </a:p>
          <a:p>
            <a:pPr marL="914400" marR="0" lvl="1" indent="-323850" algn="just" rtl="0">
              <a:lnSpc>
                <a:spcPct val="150000"/>
              </a:lnSpc>
              <a:spcBef>
                <a:spcPts val="0"/>
              </a:spcBef>
              <a:spcAft>
                <a:spcPts val="0"/>
              </a:spcAft>
              <a:buClr>
                <a:srgbClr val="595959"/>
              </a:buClr>
              <a:buSzPts val="1500"/>
              <a:buChar char="○"/>
            </a:pPr>
            <a:r>
              <a:rPr lang="en-US" sz="1500" dirty="0" err="1">
                <a:solidFill>
                  <a:srgbClr val="595959"/>
                </a:solidFill>
              </a:rPr>
              <a:t>Diseño</a:t>
            </a:r>
            <a:r>
              <a:rPr lang="en-US" sz="1500" dirty="0">
                <a:solidFill>
                  <a:srgbClr val="595959"/>
                </a:solidFill>
              </a:rPr>
              <a:t> </a:t>
            </a:r>
            <a:r>
              <a:rPr lang="en-US" sz="1500" dirty="0" err="1">
                <a:solidFill>
                  <a:srgbClr val="595959"/>
                </a:solidFill>
              </a:rPr>
              <a:t>asistido</a:t>
            </a:r>
            <a:br>
              <a:rPr lang="en-US" sz="1100" dirty="0">
                <a:solidFill>
                  <a:schemeClr val="dk1"/>
                </a:solidFill>
              </a:rPr>
            </a:br>
            <a:endParaRPr sz="1100" dirty="0">
              <a:solidFill>
                <a:schemeClr val="dk1"/>
              </a:solidFill>
            </a:endParaRPr>
          </a:p>
          <a:p>
            <a:pPr marL="0" lvl="0" indent="0" algn="just" rtl="0">
              <a:lnSpc>
                <a:spcPct val="150000"/>
              </a:lnSpc>
              <a:spcBef>
                <a:spcPts val="1000"/>
              </a:spcBef>
              <a:spcAft>
                <a:spcPts val="1000"/>
              </a:spcAft>
              <a:buNone/>
            </a:pPr>
            <a:endParaRPr sz="1500" dirty="0">
              <a:solidFill>
                <a:srgbClr val="59595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8"/>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71" name="Google Shape;271;p18"/>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72" name="Google Shape;272;p18"/>
          <p:cNvSpPr txBox="1"/>
          <p:nvPr/>
        </p:nvSpPr>
        <p:spPr>
          <a:xfrm>
            <a:off x="446625" y="937900"/>
            <a:ext cx="8267100" cy="1952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1600" b="1">
                <a:solidFill>
                  <a:srgbClr val="595959"/>
                </a:solidFill>
              </a:rPr>
              <a:t>Modelo subrogado</a:t>
            </a:r>
            <a:endParaRPr sz="1600" b="1">
              <a:solidFill>
                <a:srgbClr val="595959"/>
              </a:solidFill>
            </a:endParaRPr>
          </a:p>
          <a:p>
            <a:pPr marL="0" lvl="0" indent="0" algn="just" rtl="0">
              <a:lnSpc>
                <a:spcPct val="150000"/>
              </a:lnSpc>
              <a:spcBef>
                <a:spcPts val="1000"/>
              </a:spcBef>
              <a:spcAft>
                <a:spcPts val="1000"/>
              </a:spcAft>
              <a:buNone/>
            </a:pPr>
            <a:r>
              <a:rPr lang="en-US" sz="1500">
                <a:solidFill>
                  <a:srgbClr val="595959"/>
                </a:solidFill>
              </a:rPr>
              <a:t>Un modelo Subrogado es una red neuronal que actúa como modelo sustituto de un sistema físico complejo, aproximando soluciones de ecuaciones diferenciales con alta fidelidad y bajo costo computacional a partir de datos de muestra..</a:t>
            </a:r>
            <a:br>
              <a:rPr lang="en-US" sz="1100">
                <a:solidFill>
                  <a:schemeClr val="dk1"/>
                </a:solidFill>
              </a:rPr>
            </a:br>
            <a:endParaRPr sz="1500">
              <a:solidFill>
                <a:srgbClr val="595959"/>
              </a:solidFill>
            </a:endParaRPr>
          </a:p>
        </p:txBody>
      </p:sp>
      <p:pic>
        <p:nvPicPr>
          <p:cNvPr id="273" name="Google Shape;273;p18" title="Captura de pantalla 2025-05-22 a la(s) 10.58.26 a. m..png"/>
          <p:cNvPicPr preferRelativeResize="0"/>
          <p:nvPr/>
        </p:nvPicPr>
        <p:blipFill>
          <a:blip r:embed="rId3">
            <a:alphaModFix/>
          </a:blip>
          <a:stretch>
            <a:fillRect/>
          </a:stretch>
        </p:blipFill>
        <p:spPr>
          <a:xfrm>
            <a:off x="2090197" y="2776738"/>
            <a:ext cx="4926969" cy="3642416"/>
          </a:xfrm>
          <a:prstGeom prst="rect">
            <a:avLst/>
          </a:prstGeom>
          <a:noFill/>
          <a:ln>
            <a:noFill/>
          </a:ln>
        </p:spPr>
      </p:pic>
      <p:sp>
        <p:nvSpPr>
          <p:cNvPr id="274" name="Google Shape;274;p18"/>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subrogado</a:t>
            </a:r>
            <a:endParaRPr sz="1000" b="1">
              <a:solidFill>
                <a:srgbClr val="1155CC"/>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9"/>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80" name="Google Shape;280;p19"/>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81" name="Google Shape;281;p19"/>
          <p:cNvSpPr txBox="1"/>
          <p:nvPr/>
        </p:nvSpPr>
        <p:spPr>
          <a:xfrm>
            <a:off x="446625" y="937900"/>
            <a:ext cx="8267100" cy="3340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1600" b="1">
                <a:solidFill>
                  <a:srgbClr val="595959"/>
                </a:solidFill>
              </a:rPr>
              <a:t>Normalización de datos</a:t>
            </a:r>
            <a:endParaRPr sz="1600" b="1">
              <a:solidFill>
                <a:srgbClr val="595959"/>
              </a:solidFill>
            </a:endParaRPr>
          </a:p>
          <a:p>
            <a:pPr marL="0" lvl="0" indent="0" algn="just" rtl="0">
              <a:lnSpc>
                <a:spcPct val="150000"/>
              </a:lnSpc>
              <a:spcBef>
                <a:spcPts val="1000"/>
              </a:spcBef>
              <a:spcAft>
                <a:spcPts val="0"/>
              </a:spcAft>
              <a:buNone/>
            </a:pPr>
            <a:r>
              <a:rPr lang="en-US" sz="1500">
                <a:solidFill>
                  <a:srgbClr val="595959"/>
                </a:solidFill>
              </a:rPr>
              <a:t>Es una práctica útil para mejorar el proceso de aprendizaje. Existen diferentes técnicas para normalizar los datos disponibles. </a:t>
            </a:r>
            <a:endParaRPr sz="1500">
              <a:solidFill>
                <a:srgbClr val="595959"/>
              </a:solidFill>
            </a:endParaRPr>
          </a:p>
          <a:p>
            <a:pPr marL="0" lvl="0" indent="0" algn="just" rtl="0">
              <a:lnSpc>
                <a:spcPct val="150000"/>
              </a:lnSpc>
              <a:spcBef>
                <a:spcPts val="1000"/>
              </a:spcBef>
              <a:spcAft>
                <a:spcPts val="0"/>
              </a:spcAft>
              <a:buNone/>
            </a:pPr>
            <a:r>
              <a:rPr lang="en-US" sz="1600" b="1">
                <a:solidFill>
                  <a:srgbClr val="595959"/>
                </a:solidFill>
              </a:rPr>
              <a:t>Escalado MIN-MAX: </a:t>
            </a:r>
            <a:r>
              <a:rPr lang="en-US" sz="1600">
                <a:solidFill>
                  <a:srgbClr val="595959"/>
                </a:solidFill>
              </a:rPr>
              <a:t>Permite fijar los datos dentro de la escala del valor máximo y mínimo de la serie de datos disponibles ([0,1] o [-1,1]).</a:t>
            </a:r>
            <a:endParaRPr sz="1600">
              <a:solidFill>
                <a:srgbClr val="595959"/>
              </a:solidFill>
            </a:endParaRPr>
          </a:p>
          <a:p>
            <a:pPr marL="0" lvl="0" indent="0" algn="just" rtl="0">
              <a:lnSpc>
                <a:spcPct val="150000"/>
              </a:lnSpc>
              <a:spcBef>
                <a:spcPts val="1000"/>
              </a:spcBef>
              <a:spcAft>
                <a:spcPts val="1000"/>
              </a:spcAft>
              <a:buNone/>
            </a:pPr>
            <a:r>
              <a:rPr lang="en-US" sz="1600" b="1">
                <a:solidFill>
                  <a:srgbClr val="595959"/>
                </a:solidFill>
              </a:rPr>
              <a:t>Z-score (desviación estandar): </a:t>
            </a:r>
            <a:r>
              <a:rPr lang="en-US" sz="1600">
                <a:solidFill>
                  <a:srgbClr val="595959"/>
                </a:solidFill>
              </a:rPr>
              <a:t>Ordena la serie de datos con media 0 y desviación estándar 1.</a:t>
            </a:r>
            <a:br>
              <a:rPr lang="en-US" sz="1100">
                <a:solidFill>
                  <a:schemeClr val="dk1"/>
                </a:solidFill>
              </a:rPr>
            </a:br>
            <a:endParaRPr sz="1500">
              <a:solidFill>
                <a:srgbClr val="595959"/>
              </a:solidFill>
            </a:endParaRPr>
          </a:p>
        </p:txBody>
      </p:sp>
      <p:sp>
        <p:nvSpPr>
          <p:cNvPr id="282" name="Google Shape;282;p19"/>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subrogado</a:t>
            </a:r>
            <a:endParaRPr sz="1000" b="1">
              <a:solidFill>
                <a:srgbClr val="1155CC"/>
              </a:solidFill>
              <a:highlight>
                <a:schemeClr val="lt1"/>
              </a:highlight>
            </a:endParaRPr>
          </a:p>
        </p:txBody>
      </p:sp>
      <p:pic>
        <p:nvPicPr>
          <p:cNvPr id="283" name="Google Shape;283;p19" title="Captura de pantalla 2025-05-26 a la(s) 2.30.26 p. m..png"/>
          <p:cNvPicPr preferRelativeResize="0"/>
          <p:nvPr/>
        </p:nvPicPr>
        <p:blipFill>
          <a:blip r:embed="rId3">
            <a:alphaModFix/>
          </a:blip>
          <a:stretch>
            <a:fillRect/>
          </a:stretch>
        </p:blipFill>
        <p:spPr>
          <a:xfrm>
            <a:off x="2620798" y="4641861"/>
            <a:ext cx="4179075" cy="1481050"/>
          </a:xfrm>
          <a:prstGeom prst="rect">
            <a:avLst/>
          </a:prstGeom>
          <a:noFill/>
          <a:ln>
            <a:noFill/>
          </a:ln>
        </p:spPr>
      </p:pic>
      <p:sp>
        <p:nvSpPr>
          <p:cNvPr id="284" name="Google Shape;284;p19"/>
          <p:cNvSpPr txBox="1"/>
          <p:nvPr/>
        </p:nvSpPr>
        <p:spPr>
          <a:xfrm>
            <a:off x="2842375" y="4060775"/>
            <a:ext cx="3735900" cy="4617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000"/>
              </a:spcBef>
              <a:spcAft>
                <a:spcPts val="1000"/>
              </a:spcAft>
              <a:buNone/>
            </a:pPr>
            <a:r>
              <a:rPr lang="en-US" sz="1800" b="1">
                <a:solidFill>
                  <a:srgbClr val="595959"/>
                </a:solidFill>
              </a:rPr>
              <a:t>Normalización MIN-MAX [-1, 1]</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p:cNvSpPr/>
          <p:nvPr/>
        </p:nvSpPr>
        <p:spPr>
          <a:xfrm>
            <a:off x="1780032" y="6242304"/>
            <a:ext cx="5547300" cy="3537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90" name="Google Shape;290;p20"/>
          <p:cNvCxnSpPr/>
          <p:nvPr/>
        </p:nvCxnSpPr>
        <p:spPr>
          <a:xfrm>
            <a:off x="1641050" y="293775"/>
            <a:ext cx="6372000" cy="600"/>
          </a:xfrm>
          <a:prstGeom prst="bentConnector3">
            <a:avLst>
              <a:gd name="adj1" fmla="val 50000"/>
            </a:avLst>
          </a:prstGeom>
          <a:noFill/>
          <a:ln w="9525" cap="flat" cmpd="sng">
            <a:solidFill>
              <a:srgbClr val="1155CC"/>
            </a:solidFill>
            <a:prstDash val="solid"/>
            <a:round/>
            <a:headEnd type="none" w="med" len="med"/>
            <a:tailEnd type="none" w="med" len="med"/>
          </a:ln>
        </p:spPr>
      </p:cxnSp>
      <p:sp>
        <p:nvSpPr>
          <p:cNvPr id="291" name="Google Shape;291;p20"/>
          <p:cNvSpPr txBox="1"/>
          <p:nvPr/>
        </p:nvSpPr>
        <p:spPr>
          <a:xfrm>
            <a:off x="446625" y="937900"/>
            <a:ext cx="8267100" cy="431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1000"/>
              </a:spcAft>
              <a:buNone/>
            </a:pPr>
            <a:r>
              <a:rPr lang="en-US" sz="1600" b="1">
                <a:solidFill>
                  <a:srgbClr val="595959"/>
                </a:solidFill>
              </a:rPr>
              <a:t>PINN - Transferencia de Calor</a:t>
            </a:r>
            <a:endParaRPr sz="1500">
              <a:solidFill>
                <a:srgbClr val="595959"/>
              </a:solidFill>
            </a:endParaRPr>
          </a:p>
        </p:txBody>
      </p:sp>
      <p:pic>
        <p:nvPicPr>
          <p:cNvPr id="292" name="Google Shape;292;p20" title="Captura de pantalla 2025-05-26 a la(s) 12.34.00 p. m..png"/>
          <p:cNvPicPr preferRelativeResize="0"/>
          <p:nvPr/>
        </p:nvPicPr>
        <p:blipFill>
          <a:blip r:embed="rId3">
            <a:alphaModFix/>
          </a:blip>
          <a:stretch>
            <a:fillRect/>
          </a:stretch>
        </p:blipFill>
        <p:spPr>
          <a:xfrm>
            <a:off x="1467925" y="1432263"/>
            <a:ext cx="6484806" cy="3047505"/>
          </a:xfrm>
          <a:prstGeom prst="rect">
            <a:avLst/>
          </a:prstGeom>
          <a:noFill/>
          <a:ln>
            <a:noFill/>
          </a:ln>
        </p:spPr>
      </p:pic>
      <p:sp>
        <p:nvSpPr>
          <p:cNvPr id="293" name="Google Shape;293;p20"/>
          <p:cNvSpPr txBox="1"/>
          <p:nvPr/>
        </p:nvSpPr>
        <p:spPr>
          <a:xfrm>
            <a:off x="1560025" y="0"/>
            <a:ext cx="63006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rgbClr val="1155CC"/>
                </a:solidFill>
                <a:highlight>
                  <a:schemeClr val="lt1"/>
                </a:highlight>
              </a:rPr>
              <a:t>Implementación modelo PINN</a:t>
            </a:r>
            <a:endParaRPr sz="1000" b="1">
              <a:solidFill>
                <a:srgbClr val="1155CC"/>
              </a:solidFill>
              <a:highlight>
                <a:schemeClr val="lt1"/>
              </a:highlight>
            </a:endParaRPr>
          </a:p>
        </p:txBody>
      </p:sp>
      <p:pic>
        <p:nvPicPr>
          <p:cNvPr id="294" name="Google Shape;294;p20" title="Captura de pantalla 2025-05-22 a la(s) 10.31.42 a. m..png"/>
          <p:cNvPicPr preferRelativeResize="0"/>
          <p:nvPr/>
        </p:nvPicPr>
        <p:blipFill>
          <a:blip r:embed="rId4">
            <a:alphaModFix/>
          </a:blip>
          <a:stretch>
            <a:fillRect/>
          </a:stretch>
        </p:blipFill>
        <p:spPr>
          <a:xfrm>
            <a:off x="1741725" y="4628525"/>
            <a:ext cx="5676900" cy="781050"/>
          </a:xfrm>
          <a:prstGeom prst="rect">
            <a:avLst/>
          </a:prstGeom>
          <a:noFill/>
          <a:ln>
            <a:noFill/>
          </a:ln>
        </p:spPr>
      </p:pic>
      <p:pic>
        <p:nvPicPr>
          <p:cNvPr id="295" name="Google Shape;295;p20" title="Captura de pantalla 2025-05-26 a la(s) 12.35.37 p. m..png"/>
          <p:cNvPicPr preferRelativeResize="0"/>
          <p:nvPr/>
        </p:nvPicPr>
        <p:blipFill>
          <a:blip r:embed="rId5">
            <a:alphaModFix/>
          </a:blip>
          <a:stretch>
            <a:fillRect/>
          </a:stretch>
        </p:blipFill>
        <p:spPr>
          <a:xfrm>
            <a:off x="504513" y="5558325"/>
            <a:ext cx="8411627" cy="911259"/>
          </a:xfrm>
          <a:prstGeom prst="rect">
            <a:avLst/>
          </a:prstGeom>
          <a:solidFill>
            <a:schemeClr val="lt1"/>
          </a:solidFill>
          <a:ln w="25400" cap="flat" cmpd="sng">
            <a:solidFill>
              <a:schemeClr val="lt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686</Words>
  <Application>Microsoft Office PowerPoint</Application>
  <PresentationFormat>Presentación en pantalla (4:3)</PresentationFormat>
  <Paragraphs>69</Paragraphs>
  <Slides>14</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Calibri</vt:lpstr>
      <vt:lpstr>Arial</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CARLOS ANDRES GOMEZ VASCO</cp:lastModifiedBy>
  <cp:revision>3</cp:revision>
  <dcterms:modified xsi:type="dcterms:W3CDTF">2025-06-13T00:30:02Z</dcterms:modified>
</cp:coreProperties>
</file>